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16"/>
  </p:notesMasterIdLst>
  <p:sldIdLst>
    <p:sldId id="265" r:id="rId2"/>
    <p:sldId id="266" r:id="rId3"/>
    <p:sldId id="260" r:id="rId4"/>
    <p:sldId id="262" r:id="rId5"/>
    <p:sldId id="263" r:id="rId6"/>
    <p:sldId id="271" r:id="rId7"/>
    <p:sldId id="270" r:id="rId8"/>
    <p:sldId id="274" r:id="rId9"/>
    <p:sldId id="273" r:id="rId10"/>
    <p:sldId id="275" r:id="rId11"/>
    <p:sldId id="276" r:id="rId12"/>
    <p:sldId id="264" r:id="rId13"/>
    <p:sldId id="257" r:id="rId14"/>
    <p:sldId id="258"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990099"/>
    <a:srgbClr val="FF4370"/>
    <a:srgbClr val="FE9202"/>
    <a:srgbClr val="FFF3E7"/>
    <a:srgbClr val="5EEC3C"/>
    <a:srgbClr val="FFDC47"/>
    <a:srgbClr val="CCCC00"/>
    <a:srgbClr val="FFCC66"/>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108" y="618"/>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759B3-20ED-419A-A77D-71AE35F06108}" type="datetimeFigureOut">
              <a:rPr lang="en-US" smtClean="0"/>
              <a:t>9/26/2023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3AF9A-6E76-4CCC-89CF-B04065708FB7}" type="slidenum">
              <a:rPr lang="en-US" smtClean="0"/>
              <a:t>‹#›</a:t>
            </a:fld>
            <a:endParaRPr lang="en-US"/>
          </a:p>
        </p:txBody>
      </p:sp>
    </p:spTree>
    <p:extLst>
      <p:ext uri="{BB962C8B-B14F-4D97-AF65-F5344CB8AC3E}">
        <p14:creationId xmlns:p14="http://schemas.microsoft.com/office/powerpoint/2010/main" val="932168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901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3e6516a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3e6516ac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542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3e6516ac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3e6516ac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71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0869-1AAE-972B-4DC7-B25059EED75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7C78EA6-5608-7BD3-2995-58AB34D7694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13780D0-0DD7-CF42-2690-5B0A64AA92C9}"/>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DB6961DB-1FE1-6557-69BC-2C71379279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FE73B93-8409-C9DE-0F31-95EE921E728C}"/>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75965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9186A-0076-CA6B-1E29-925D418784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CED937-5ED4-CD96-D361-8A97A38147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AFC93-2D58-228D-ED89-9F3DBC4130C2}"/>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CE318D25-F960-3494-D995-AC5C6141D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E946B-88D8-DDAB-FC78-5273E820BC45}"/>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24227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9B8BB9-38C8-929E-9328-DB23BCB10FD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EE4FE4-F6E9-2558-1317-8A0CF7C1D89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36254-B96B-9845-BA23-7F8F6A571258}"/>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F6C46087-D45A-08BF-0248-92661ECD0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A55A9-BE13-3032-DDD4-5BF8FE0919FD}"/>
              </a:ext>
            </a:extLst>
          </p:cNvPr>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5E2FADDF-6675-B65B-59B1-373238F9854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291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172" y="205067"/>
            <a:ext cx="8228763" cy="858473"/>
          </a:xfrm>
          <a:prstGeom prst="rect">
            <a:avLst/>
          </a:prstGeom>
          <a:noFill/>
          <a:ln w="0">
            <a:noFill/>
          </a:ln>
        </p:spPr>
        <p:txBody>
          <a:bodyPr lIns="0" tIns="0" rIns="0" bIns="0" anchor="ctr">
            <a:noAutofit/>
          </a:bodyPr>
          <a:lstStyle>
            <a:lvl1pPr indent="0" algn="ctr">
              <a:buNone/>
              <a:defRPr/>
            </a:lvl1pPr>
          </a:lstStyle>
          <a:p>
            <a:pPr indent="0" algn="ctr">
              <a:buNone/>
            </a:pPr>
            <a:endParaRPr lang="en-CA" sz="3991" b="0" strike="noStrike" spc="-1">
              <a:solidFill>
                <a:srgbClr val="000000"/>
              </a:solidFill>
              <a:latin typeface="Arial"/>
            </a:endParaRPr>
          </a:p>
        </p:txBody>
      </p:sp>
      <p:sp>
        <p:nvSpPr>
          <p:cNvPr id="8" name="PlaceHolder 2"/>
          <p:cNvSpPr>
            <a:spLocks noGrp="1"/>
          </p:cNvSpPr>
          <p:nvPr>
            <p:ph/>
          </p:nvPr>
        </p:nvSpPr>
        <p:spPr>
          <a:xfrm>
            <a:off x="457172" y="1203299"/>
            <a:ext cx="8228763" cy="2982614"/>
          </a:xfrm>
          <a:prstGeom prst="rect">
            <a:avLst/>
          </a:prstGeom>
          <a:noFill/>
          <a:ln w="0">
            <a:noFill/>
          </a:ln>
        </p:spPr>
        <p:txBody>
          <a:bodyPr lIns="0" tIns="0" rIns="0" bIns="0" anchor="t">
            <a:normAutofit/>
          </a:bodyPr>
          <a:lstStyle>
            <a:lvl1pPr indent="0">
              <a:spcBef>
                <a:spcPts val="1285"/>
              </a:spcBef>
              <a:buNone/>
              <a:defRPr/>
            </a:lvl1pPr>
          </a:lstStyle>
          <a:p>
            <a:pPr indent="0">
              <a:spcBef>
                <a:spcPts val="1417"/>
              </a:spcBef>
              <a:buNone/>
            </a:pPr>
            <a:endParaRPr lang="en-CA" sz="2903"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4EB43015-3480-42B5-A356-6FE7DC1171CF}" type="slidenum">
              <a:t>‹#›</a:t>
            </a:fld>
            <a:endParaRPr/>
          </a:p>
        </p:txBody>
      </p:sp>
      <p:sp>
        <p:nvSpPr>
          <p:cNvPr id="6"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1334641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extLst>
      <p:ext uri="{BB962C8B-B14F-4D97-AF65-F5344CB8AC3E}">
        <p14:creationId xmlns:p14="http://schemas.microsoft.com/office/powerpoint/2010/main" val="1386215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DB18D-A3BB-7DB4-7A87-5D749217F1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F4DB55-74DA-4FD6-C9B4-9DC8456A10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037EF-33AB-47BC-8798-073268096785}"/>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39AF9A52-CF31-65DC-96E8-8A05F50CA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98EB6-7845-EA8E-6F94-A2B6B5C54D24}"/>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003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94B8-5028-BF52-C34C-43901C6EBB4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F267911-3B83-0240-7970-5F9420B513A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0D2472-89A7-1192-AA74-C5A683F38373}"/>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C03744E2-988F-EB24-9D5B-6D63DF1A1B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1F96E-5980-23E3-45FF-1C501E5C33F7}"/>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64663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2573D-92BC-9695-3907-16AFB8B5F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AFBFC2-84E1-1804-8126-CCACE7531A2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6B2022-61C1-DD37-9027-E837EB32A0F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3A8689-A134-2C2D-7E5A-95D06ADB4594}"/>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6" name="Footer Placeholder 5">
            <a:extLst>
              <a:ext uri="{FF2B5EF4-FFF2-40B4-BE49-F238E27FC236}">
                <a16:creationId xmlns:a16="http://schemas.microsoft.com/office/drawing/2014/main" id="{2446AAA4-BD1C-F3F8-1F21-89AA4DCC57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A38430-D5CD-5681-2EF2-9165B0FACB07}"/>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82145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6423-7A73-42DD-4CC8-29EF266EDAE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752E62-EDB5-193F-A2F9-BE14326D518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8BB01-129E-DE90-B205-C281C6AEC53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DCF2B8-DCA5-AD9B-2686-92B04CC1A63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957B2D6-6B9A-10C8-B058-73B42BD102E3}"/>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5220E6-F68E-2D21-9E92-D56BD60F1BC8}"/>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8" name="Footer Placeholder 7">
            <a:extLst>
              <a:ext uri="{FF2B5EF4-FFF2-40B4-BE49-F238E27FC236}">
                <a16:creationId xmlns:a16="http://schemas.microsoft.com/office/drawing/2014/main" id="{F0A4A314-13D0-B45E-6F89-7896D9D955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D8E268-5980-7C88-29D6-1EE147E2CCB8}"/>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1046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A09A9-E838-1946-85A2-D98E22DCB4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CB1F7-4C13-B793-59BD-9B45F69093CA}"/>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4" name="Footer Placeholder 3">
            <a:extLst>
              <a:ext uri="{FF2B5EF4-FFF2-40B4-BE49-F238E27FC236}">
                <a16:creationId xmlns:a16="http://schemas.microsoft.com/office/drawing/2014/main" id="{5FE1129C-F003-59AE-C51A-4F4F14FA34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64DDBB-7AFF-26E1-AE47-509A9695AE0B}"/>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80543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0706B-1FF6-CB54-665C-C810626CCCD2}"/>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3" name="Footer Placeholder 2">
            <a:extLst>
              <a:ext uri="{FF2B5EF4-FFF2-40B4-BE49-F238E27FC236}">
                <a16:creationId xmlns:a16="http://schemas.microsoft.com/office/drawing/2014/main" id="{FD6D5E3F-1CB9-3F10-106B-A2F135A4DA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9242D2-250D-8F12-6914-030DCE82E94B}"/>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4060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19C8-1125-B046-06CA-30370E74910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AFE16E3-1B73-7792-97B0-DD23CA60DED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57076B-C443-9955-6DAF-C4F84DE5B80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A41A35B-E060-C0E6-1635-5A88C151E94A}"/>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6" name="Footer Placeholder 5">
            <a:extLst>
              <a:ext uri="{FF2B5EF4-FFF2-40B4-BE49-F238E27FC236}">
                <a16:creationId xmlns:a16="http://schemas.microsoft.com/office/drawing/2014/main" id="{E09EF04F-9258-1BB1-641E-327C7EF927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77408-947D-E81F-2ADD-DCA92D43246A}"/>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0856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75CA-0E81-3049-206B-D4A9B31FC54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887289D-0DC7-DEF1-FABF-404FD561C30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6CA3989-31B9-7397-317C-BAAEC2757F3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C28394-C589-4103-D9CA-EB24EFEAF5D1}"/>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6" name="Footer Placeholder 5">
            <a:extLst>
              <a:ext uri="{FF2B5EF4-FFF2-40B4-BE49-F238E27FC236}">
                <a16:creationId xmlns:a16="http://schemas.microsoft.com/office/drawing/2014/main" id="{56E2C4E5-315E-B7C8-6A4A-745F398E6A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3FEC91-BA74-0255-8FC4-5A751D93F899}"/>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1412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2BAAEC-E9F3-0CC2-2ABF-FF6FC0A7E0B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DF656D-A570-87D5-D9CD-95043D0FAA4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60DE3-71FF-1F18-3A39-0E563C308BF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E6AA927F-4910-1476-6110-42B9DB4C5DB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F87A2D-85E5-4E62-9474-21BC8D53BD5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7F1F1F3A-7B7E-B9BC-8049-45131D43720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2212149328"/>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Arc 2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4421221" y="359619"/>
            <a:ext cx="4094129" cy="994173"/>
          </a:xfrm>
        </p:spPr>
        <p:txBody>
          <a:bodyPr vert="horz" lIns="91440" tIns="45720" rIns="91440" bIns="45720" rtlCol="0" anchor="ctr">
            <a:normAutofit/>
          </a:bodyPr>
          <a:lstStyle/>
          <a:p>
            <a:pPr algn="l" defTabSz="914400"/>
            <a:r>
              <a:rPr lang="en-US" sz="3100" b="1" kern="1200" dirty="0">
                <a:solidFill>
                  <a:schemeClr val="tx1"/>
                </a:solidFill>
                <a:latin typeface="+mj-lt"/>
                <a:ea typeface="+mj-ea"/>
                <a:cs typeface="+mj-cs"/>
              </a:rPr>
              <a:t>Heart Stroke </a:t>
            </a:r>
            <a:br>
              <a:rPr lang="en-US" sz="3100" b="1" kern="1200" dirty="0">
                <a:solidFill>
                  <a:schemeClr val="tx1"/>
                </a:solidFill>
                <a:latin typeface="+mj-lt"/>
                <a:ea typeface="+mj-ea"/>
                <a:cs typeface="+mj-cs"/>
              </a:rPr>
            </a:br>
            <a:r>
              <a:rPr lang="en-US" sz="3100" b="1" kern="1200" dirty="0">
                <a:solidFill>
                  <a:schemeClr val="tx1"/>
                </a:solidFill>
                <a:latin typeface="+mj-lt"/>
                <a:ea typeface="+mj-ea"/>
                <a:cs typeface="+mj-cs"/>
              </a:rPr>
              <a:t>Prediction:</a:t>
            </a:r>
          </a:p>
        </p:txBody>
      </p:sp>
      <p:sp>
        <p:nvSpPr>
          <p:cNvPr id="29" name="Freeform: Shape 2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Video 4" descr="Moving Equations">
            <a:extLst>
              <a:ext uri="{FF2B5EF4-FFF2-40B4-BE49-F238E27FC236}">
                <a16:creationId xmlns:a16="http://schemas.microsoft.com/office/drawing/2014/main" id="{AA4D1E51-5E64-6688-3652-9812380D28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a:stretch/>
        </p:blipFill>
        <p:spPr>
          <a:xfrm>
            <a:off x="527386" y="1503229"/>
            <a:ext cx="3583036" cy="200973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Subtitle 2"/>
          <p:cNvSpPr>
            <a:spLocks noGrp="1"/>
          </p:cNvSpPr>
          <p:nvPr>
            <p:ph type="subTitle" idx="1"/>
          </p:nvPr>
        </p:nvSpPr>
        <p:spPr>
          <a:xfrm>
            <a:off x="4421221" y="1488332"/>
            <a:ext cx="4094129" cy="3144390"/>
          </a:xfrm>
        </p:spPr>
        <p:txBody>
          <a:bodyPr vert="horz" lIns="91440" tIns="45720" rIns="91440" bIns="45720" rtlCol="0">
            <a:normAutofit/>
          </a:bodyPr>
          <a:lstStyle/>
          <a:p>
            <a:pPr indent="-228600" algn="l" defTabSz="914400">
              <a:spcBef>
                <a:spcPts val="450"/>
              </a:spcBef>
              <a:buFont typeface="Arial" panose="020B0604020202020204" pitchFamily="34" charset="0"/>
              <a:buChar char="•"/>
            </a:pPr>
            <a:r>
              <a:rPr lang="en-US" sz="1400" i="1" u="sng" dirty="0"/>
              <a:t>By Group 12: </a:t>
            </a:r>
          </a:p>
          <a:p>
            <a:pPr indent="-228600" algn="l" defTabSz="914400">
              <a:spcBef>
                <a:spcPts val="450"/>
              </a:spcBef>
              <a:buFont typeface="Arial" panose="020B0604020202020204" pitchFamily="34" charset="0"/>
              <a:buChar char="•"/>
            </a:pPr>
            <a:endParaRPr lang="en-US" sz="1400" dirty="0"/>
          </a:p>
          <a:p>
            <a:pPr indent="-228600" algn="l" defTabSz="914400">
              <a:spcBef>
                <a:spcPts val="450"/>
              </a:spcBef>
              <a:buFont typeface="Arial" panose="020B0604020202020204" pitchFamily="34" charset="0"/>
              <a:buChar char="•"/>
            </a:pPr>
            <a:r>
              <a:rPr lang="en-US" sz="1400" b="1" dirty="0"/>
              <a:t>Abbasi, Seyed Amir Kiarash</a:t>
            </a:r>
          </a:p>
          <a:p>
            <a:pPr indent="-228600" algn="l" defTabSz="914400">
              <a:buFont typeface="Arial" panose="020B0604020202020204" pitchFamily="34" charset="0"/>
              <a:buChar char="•"/>
            </a:pPr>
            <a:r>
              <a:rPr lang="en-US" sz="1400" b="1" dirty="0"/>
              <a:t>Alan, Baris</a:t>
            </a:r>
          </a:p>
          <a:p>
            <a:pPr indent="-228600" algn="l" defTabSz="914400">
              <a:buFont typeface="Arial" panose="020B0604020202020204" pitchFamily="34" charset="0"/>
              <a:buChar char="•"/>
            </a:pPr>
            <a:r>
              <a:rPr lang="en-US" sz="1400" b="1" dirty="0"/>
              <a:t>Ardalanasl, Mohammad</a:t>
            </a:r>
          </a:p>
          <a:p>
            <a:pPr indent="-228600" algn="l" defTabSz="914400">
              <a:buFont typeface="Arial" panose="020B0604020202020204" pitchFamily="34" charset="0"/>
              <a:buChar char="•"/>
            </a:pPr>
            <a:r>
              <a:rPr lang="en-US" sz="1400" b="1" dirty="0"/>
              <a:t>Khimani, Renish Samir </a:t>
            </a:r>
          </a:p>
          <a:p>
            <a:pPr indent="-228600" algn="l" defTabSz="914400">
              <a:buFont typeface="Arial" panose="020B0604020202020204" pitchFamily="34" charset="0"/>
              <a:buChar char="•"/>
            </a:pPr>
            <a:r>
              <a:rPr lang="en-US" sz="1400" b="1" dirty="0"/>
              <a:t>Li, Chue San Gavin </a:t>
            </a:r>
          </a:p>
          <a:p>
            <a:pPr indent="-228600" algn="l" defTabSz="914400">
              <a:buFont typeface="Arial" panose="020B0604020202020204" pitchFamily="34" charset="0"/>
              <a:buChar char="•"/>
            </a:pPr>
            <a:r>
              <a:rPr lang="en-US" sz="1400" b="1" dirty="0"/>
              <a:t>Maran Vieira Da Silva, Taiguara</a:t>
            </a:r>
          </a:p>
          <a:p>
            <a:pPr indent="-228600" algn="l" defTabSz="914400">
              <a:buFont typeface="Arial" panose="020B0604020202020204" pitchFamily="34" charset="0"/>
              <a:buChar char="•"/>
            </a:pPr>
            <a:r>
              <a:rPr lang="en-US" sz="1400" b="1" dirty="0"/>
              <a:t>Mehmood, Hassan </a:t>
            </a:r>
          </a:p>
          <a:p>
            <a:pPr indent="-228600" algn="l" defTabSz="914400">
              <a:buFont typeface="Arial" panose="020B0604020202020204" pitchFamily="34" charset="0"/>
              <a:buChar char="•"/>
            </a:pPr>
            <a:r>
              <a:rPr lang="en-US" sz="1400" b="1" dirty="0"/>
              <a:t>Monzato Grigorio, Gabriel </a:t>
            </a:r>
          </a:p>
          <a:p>
            <a:pPr indent="-228600" algn="l" defTabSz="914400">
              <a:buFont typeface="Arial" panose="020B0604020202020204" pitchFamily="34" charset="0"/>
              <a:buChar char="•"/>
            </a:pPr>
            <a:r>
              <a:rPr lang="en-US" sz="1400" b="1" dirty="0"/>
              <a:t>Thomas, Shane</a:t>
            </a:r>
          </a:p>
        </p:txBody>
      </p:sp>
    </p:spTree>
    <p:extLst>
      <p:ext uri="{BB962C8B-B14F-4D97-AF65-F5344CB8AC3E}">
        <p14:creationId xmlns:p14="http://schemas.microsoft.com/office/powerpoint/2010/main" val="404026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squares&#10;&#10;Description automatically generated">
            <a:extLst>
              <a:ext uri="{FF2B5EF4-FFF2-40B4-BE49-F238E27FC236}">
                <a16:creationId xmlns:a16="http://schemas.microsoft.com/office/drawing/2014/main" id="{A6E61955-6D4B-7794-2230-46A067DDB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1082610"/>
            <a:ext cx="3971037" cy="297827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A graph with different colored squares&#10;&#10;Description automatically generated">
            <a:extLst>
              <a:ext uri="{FF2B5EF4-FFF2-40B4-BE49-F238E27FC236}">
                <a16:creationId xmlns:a16="http://schemas.microsoft.com/office/drawing/2014/main" id="{006CEE59-A636-B307-D5A2-C5C6AB9AA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362" y="1082611"/>
            <a:ext cx="3971037" cy="2978277"/>
          </a:xfrm>
          <a:prstGeom prst="rect">
            <a:avLst/>
          </a:prstGeom>
        </p:spPr>
      </p:pic>
    </p:spTree>
    <p:extLst>
      <p:ext uri="{BB962C8B-B14F-4D97-AF65-F5344CB8AC3E}">
        <p14:creationId xmlns:p14="http://schemas.microsoft.com/office/powerpoint/2010/main" val="138198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B67102-3A38-3531-230C-1206E5FA8CBC}"/>
              </a:ext>
            </a:extLst>
          </p:cNvPr>
          <p:cNvSpPr txBox="1"/>
          <p:nvPr/>
        </p:nvSpPr>
        <p:spPr>
          <a:xfrm>
            <a:off x="296260" y="281175"/>
            <a:ext cx="8551480" cy="523220"/>
          </a:xfrm>
          <a:prstGeom prst="rect">
            <a:avLst/>
          </a:prstGeom>
          <a:noFill/>
        </p:spPr>
        <p:txBody>
          <a:bodyPr wrap="square" rtlCol="0">
            <a:spAutoFit/>
          </a:bodyPr>
          <a:lstStyle/>
          <a:p>
            <a:r>
              <a:rPr lang="en-US" sz="2800" b="1" dirty="0"/>
              <a:t>Where from here:</a:t>
            </a:r>
          </a:p>
        </p:txBody>
      </p:sp>
      <p:sp>
        <p:nvSpPr>
          <p:cNvPr id="3" name="TextBox 2">
            <a:extLst>
              <a:ext uri="{FF2B5EF4-FFF2-40B4-BE49-F238E27FC236}">
                <a16:creationId xmlns:a16="http://schemas.microsoft.com/office/drawing/2014/main" id="{19B23646-AD1F-5DF0-4453-9B744C2504F7}"/>
              </a:ext>
            </a:extLst>
          </p:cNvPr>
          <p:cNvSpPr txBox="1"/>
          <p:nvPr/>
        </p:nvSpPr>
        <p:spPr>
          <a:xfrm>
            <a:off x="275161" y="804395"/>
            <a:ext cx="8725284"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t>Model Evaluation &amp; Selection</a:t>
            </a:r>
          </a:p>
          <a:p>
            <a:pPr marL="742950" lvl="1" indent="-285750">
              <a:buFont typeface="Courier New" panose="02070309020205020404" pitchFamily="49" charset="0"/>
              <a:buChar char="o"/>
            </a:pPr>
            <a:r>
              <a:rPr lang="en-US" sz="1400" dirty="0"/>
              <a:t>After thorough evaluation, we selected the best predictive model for our use case.</a:t>
            </a:r>
          </a:p>
          <a:p>
            <a:pPr marL="285750" indent="-285750">
              <a:buFont typeface="Arial" panose="020B0604020202020204" pitchFamily="34" charset="0"/>
              <a:buChar char="•"/>
            </a:pPr>
            <a:r>
              <a:rPr lang="en-US" sz="1400" dirty="0"/>
              <a:t>Weight Saving</a:t>
            </a:r>
          </a:p>
          <a:p>
            <a:pPr marL="742950" lvl="1" indent="-285750">
              <a:buFont typeface="Courier New" panose="02070309020205020404" pitchFamily="49" charset="0"/>
              <a:buChar char="o"/>
            </a:pPr>
            <a:r>
              <a:rPr lang="en-US" sz="1400" dirty="0"/>
              <a:t>We preserved the model's trained weights to ensure consistent performance.</a:t>
            </a:r>
          </a:p>
          <a:p>
            <a:r>
              <a:rPr lang="en-US" sz="1400" dirty="0"/>
              <a:t>We also saved the preprocessing scalers and encoders to maintain data consistency.</a:t>
            </a:r>
          </a:p>
          <a:p>
            <a:pPr marL="285750" indent="-285750">
              <a:buFont typeface="Arial" panose="020B0604020202020204" pitchFamily="34" charset="0"/>
              <a:buChar char="•"/>
            </a:pPr>
            <a:r>
              <a:rPr lang="en-US" sz="1400" dirty="0"/>
              <a:t>Streaming Data Integration</a:t>
            </a:r>
          </a:p>
          <a:p>
            <a:pPr marL="742950" lvl="1" indent="-285750">
              <a:buFont typeface="Courier New" panose="02070309020205020404" pitchFamily="49" charset="0"/>
              <a:buChar char="o"/>
            </a:pPr>
            <a:r>
              <a:rPr lang="en-US" sz="1400" dirty="0"/>
              <a:t>To serve a wider audience, we developed an interface for user input.</a:t>
            </a:r>
          </a:p>
          <a:p>
            <a:pPr marL="742950" lvl="1" indent="-285750">
              <a:buFont typeface="Courier New" panose="02070309020205020404" pitchFamily="49" charset="0"/>
              <a:buChar char="o"/>
            </a:pPr>
            <a:r>
              <a:rPr lang="en-US" sz="1400" dirty="0"/>
              <a:t>Users can input their details, and our saved model processes the data in real-time.</a:t>
            </a:r>
          </a:p>
          <a:p>
            <a:pPr marL="285750" indent="-285750">
              <a:buFont typeface="Arial" panose="020B0604020202020204" pitchFamily="34" charset="0"/>
              <a:buChar char="•"/>
            </a:pPr>
            <a:r>
              <a:rPr lang="en-US" sz="1400" dirty="0"/>
              <a:t>Risk Probability Prediction</a:t>
            </a:r>
          </a:p>
          <a:p>
            <a:pPr marL="742950" lvl="1" indent="-285750">
              <a:buFont typeface="Courier New" panose="02070309020205020404" pitchFamily="49" charset="0"/>
              <a:buChar char="o"/>
            </a:pPr>
            <a:r>
              <a:rPr lang="en-US" sz="1400" dirty="0"/>
              <a:t>Utilizing the preserved model, we provide users with an instant risk probability score.</a:t>
            </a:r>
          </a:p>
          <a:p>
            <a:pPr marL="742950" lvl="1" indent="-285750">
              <a:buFont typeface="Courier New" panose="02070309020205020404" pitchFamily="49" charset="0"/>
              <a:buChar char="o"/>
            </a:pPr>
            <a:r>
              <a:rPr lang="en-US" sz="1400" dirty="0"/>
              <a:t>This score is generated based on the predictive power of our model.</a:t>
            </a:r>
          </a:p>
          <a:p>
            <a:pPr marL="285750" indent="-285750">
              <a:buFont typeface="Arial" panose="020B0604020202020204" pitchFamily="34" charset="0"/>
              <a:buChar char="•"/>
            </a:pPr>
            <a:r>
              <a:rPr lang="en-US" sz="1400" dirty="0"/>
              <a:t>Seamless User Experience</a:t>
            </a:r>
          </a:p>
          <a:p>
            <a:pPr marL="742950" lvl="1" indent="-285750">
              <a:buFont typeface="Courier New" panose="02070309020205020404" pitchFamily="49" charset="0"/>
              <a:buChar char="o"/>
            </a:pPr>
            <a:r>
              <a:rPr lang="en-US" sz="1400" dirty="0"/>
              <a:t>Our goal is to offer a seamless experience, whether for batch processing or real-time predictions.</a:t>
            </a:r>
          </a:p>
          <a:p>
            <a:pPr marL="742950" lvl="1" indent="-285750">
              <a:buFont typeface="Courier New" panose="02070309020205020404" pitchFamily="49" charset="0"/>
              <a:buChar char="o"/>
            </a:pPr>
            <a:r>
              <a:rPr lang="en-US" sz="1400" dirty="0"/>
              <a:t>Users can now access our risk assessment service effortlessly.</a:t>
            </a:r>
          </a:p>
        </p:txBody>
      </p:sp>
    </p:spTree>
    <p:extLst>
      <p:ext uri="{BB962C8B-B14F-4D97-AF65-F5344CB8AC3E}">
        <p14:creationId xmlns:p14="http://schemas.microsoft.com/office/powerpoint/2010/main" val="123141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5" name="Google Shape;55;p13"/>
          <p:cNvPicPr preferRelativeResize="0"/>
          <p:nvPr/>
        </p:nvPicPr>
        <p:blipFill>
          <a:blip r:embed="rId3">
            <a:alphaModFix/>
          </a:blip>
          <a:stretch>
            <a:fillRect/>
          </a:stretch>
        </p:blipFill>
        <p:spPr>
          <a:xfrm>
            <a:off x="0" y="0"/>
            <a:ext cx="9144000" cy="5144285"/>
          </a:xfrm>
          <a:prstGeom prst="rect">
            <a:avLst/>
          </a:prstGeom>
          <a:noFill/>
          <a:ln>
            <a:noFill/>
          </a:ln>
        </p:spPr>
      </p:pic>
    </p:spTree>
    <p:extLst>
      <p:ext uri="{BB962C8B-B14F-4D97-AF65-F5344CB8AC3E}">
        <p14:creationId xmlns:p14="http://schemas.microsoft.com/office/powerpoint/2010/main" val="3841145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1463349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After the approve from the patient the data is send to the server and return the prediction about stroke</a:t>
            </a:r>
            <a:endParaRPr/>
          </a:p>
        </p:txBody>
      </p:sp>
      <p:pic>
        <p:nvPicPr>
          <p:cNvPr id="67" name="Google Shape;67;p15"/>
          <p:cNvPicPr preferRelativeResize="0"/>
          <p:nvPr/>
        </p:nvPicPr>
        <p:blipFill>
          <a:blip r:embed="rId3">
            <a:alphaModFix/>
          </a:blip>
          <a:stretch>
            <a:fillRect/>
          </a:stretch>
        </p:blipFill>
        <p:spPr>
          <a:xfrm>
            <a:off x="0" y="1286900"/>
            <a:ext cx="9144000" cy="3933449"/>
          </a:xfrm>
          <a:prstGeom prst="rect">
            <a:avLst/>
          </a:prstGeom>
          <a:noFill/>
          <a:ln>
            <a:noFill/>
          </a:ln>
        </p:spPr>
      </p:pic>
    </p:spTree>
    <p:extLst>
      <p:ext uri="{BB962C8B-B14F-4D97-AF65-F5344CB8AC3E}">
        <p14:creationId xmlns:p14="http://schemas.microsoft.com/office/powerpoint/2010/main" val="3703542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682" y="1"/>
            <a:ext cx="7543800" cy="1129400"/>
          </a:xfrm>
        </p:spPr>
        <p:txBody>
          <a:bodyPr/>
          <a:lstStyle/>
          <a:p>
            <a:r>
              <a:rPr lang="en-US" b="1" dirty="0"/>
              <a:t>Predicting Heart Stroke:</a:t>
            </a:r>
          </a:p>
        </p:txBody>
      </p:sp>
      <p:sp>
        <p:nvSpPr>
          <p:cNvPr id="3" name="Text Placeholder 2"/>
          <p:cNvSpPr>
            <a:spLocks noGrp="1"/>
          </p:cNvSpPr>
          <p:nvPr>
            <p:ph type="body" idx="1"/>
          </p:nvPr>
        </p:nvSpPr>
        <p:spPr>
          <a:xfrm>
            <a:off x="232659" y="1251286"/>
            <a:ext cx="4149030" cy="571500"/>
          </a:xfrm>
        </p:spPr>
        <p:txBody>
          <a:bodyPr/>
          <a:lstStyle/>
          <a:p>
            <a:r>
              <a:rPr lang="en-US" sz="2100" dirty="0"/>
              <a:t>How are we going to predict?</a:t>
            </a:r>
          </a:p>
        </p:txBody>
      </p:sp>
      <p:sp>
        <p:nvSpPr>
          <p:cNvPr id="4" name="Content Placeholder 3"/>
          <p:cNvSpPr>
            <a:spLocks noGrp="1"/>
          </p:cNvSpPr>
          <p:nvPr>
            <p:ph sz="half" idx="2"/>
          </p:nvPr>
        </p:nvSpPr>
        <p:spPr>
          <a:xfrm>
            <a:off x="232659" y="2085696"/>
            <a:ext cx="4149030" cy="2857525"/>
          </a:xfrm>
        </p:spPr>
        <p:txBody>
          <a:bodyPr>
            <a:normAutofit/>
          </a:bodyPr>
          <a:lstStyle/>
          <a:p>
            <a:r>
              <a:rPr lang="en-US" dirty="0"/>
              <a:t>Gathered data from Kaggle .</a:t>
            </a:r>
          </a:p>
          <a:p>
            <a:r>
              <a:rPr lang="en-US" dirty="0"/>
              <a:t>Identified the risk factors associated with Heart Stroke.</a:t>
            </a:r>
          </a:p>
          <a:p>
            <a:r>
              <a:rPr lang="en-US" dirty="0"/>
              <a:t>Finding the probability of the risk of Heart Stroke based on historical data.</a:t>
            </a:r>
          </a:p>
          <a:p>
            <a:r>
              <a:rPr lang="en-US" dirty="0"/>
              <a:t>Defining it as a classification problem. </a:t>
            </a:r>
          </a:p>
        </p:txBody>
      </p:sp>
      <p:sp>
        <p:nvSpPr>
          <p:cNvPr id="5" name="Text Placeholder 4"/>
          <p:cNvSpPr>
            <a:spLocks noGrp="1"/>
          </p:cNvSpPr>
          <p:nvPr>
            <p:ph type="body" sz="quarter" idx="3"/>
          </p:nvPr>
        </p:nvSpPr>
        <p:spPr>
          <a:xfrm>
            <a:off x="4762312" y="1251286"/>
            <a:ext cx="3600450" cy="571500"/>
          </a:xfrm>
        </p:spPr>
        <p:txBody>
          <a:bodyPr/>
          <a:lstStyle/>
          <a:p>
            <a:r>
              <a:rPr lang="en-US" sz="2100" dirty="0"/>
              <a:t>The Data</a:t>
            </a:r>
          </a:p>
        </p:txBody>
      </p:sp>
      <p:sp>
        <p:nvSpPr>
          <p:cNvPr id="6" name="Content Placeholder 5"/>
          <p:cNvSpPr>
            <a:spLocks noGrp="1"/>
          </p:cNvSpPr>
          <p:nvPr>
            <p:ph sz="quarter" idx="4"/>
          </p:nvPr>
        </p:nvSpPr>
        <p:spPr>
          <a:xfrm>
            <a:off x="4762312" y="2085696"/>
            <a:ext cx="3600450" cy="2857525"/>
          </a:xfrm>
        </p:spPr>
        <p:txBody>
          <a:bodyPr>
            <a:normAutofit/>
          </a:bodyPr>
          <a:lstStyle/>
          <a:p>
            <a:r>
              <a:rPr lang="en-US" dirty="0">
                <a:solidFill>
                  <a:schemeClr val="accent1"/>
                </a:solidFill>
              </a:rPr>
              <a:t>ID </a:t>
            </a:r>
          </a:p>
          <a:p>
            <a:r>
              <a:rPr lang="en-US" dirty="0">
                <a:solidFill>
                  <a:schemeClr val="accent6">
                    <a:lumMod val="75000"/>
                  </a:schemeClr>
                </a:solidFill>
              </a:rPr>
              <a:t>Gender</a:t>
            </a:r>
            <a:r>
              <a:rPr lang="en-US" dirty="0">
                <a:solidFill>
                  <a:schemeClr val="accent1"/>
                </a:solidFill>
              </a:rPr>
              <a:t>*</a:t>
            </a:r>
          </a:p>
          <a:p>
            <a:r>
              <a:rPr lang="en-US" dirty="0">
                <a:solidFill>
                  <a:schemeClr val="accent6">
                    <a:lumMod val="75000"/>
                  </a:schemeClr>
                </a:solidFill>
              </a:rPr>
              <a:t>Age</a:t>
            </a:r>
            <a:r>
              <a:rPr lang="en-US" dirty="0">
                <a:solidFill>
                  <a:schemeClr val="accent1"/>
                </a:solidFill>
              </a:rPr>
              <a:t>*</a:t>
            </a:r>
          </a:p>
          <a:p>
            <a:r>
              <a:rPr lang="en-US" dirty="0">
                <a:solidFill>
                  <a:schemeClr val="accent4"/>
                </a:solidFill>
              </a:rPr>
              <a:t>Heart Disease</a:t>
            </a:r>
          </a:p>
          <a:p>
            <a:r>
              <a:rPr lang="en-US" dirty="0">
                <a:solidFill>
                  <a:schemeClr val="accent4"/>
                </a:solidFill>
              </a:rPr>
              <a:t>Hypertension</a:t>
            </a:r>
          </a:p>
          <a:p>
            <a:r>
              <a:rPr lang="en-US" dirty="0">
                <a:solidFill>
                  <a:schemeClr val="accent6">
                    <a:lumMod val="75000"/>
                  </a:schemeClr>
                </a:solidFill>
              </a:rPr>
              <a:t>Ever married</a:t>
            </a:r>
          </a:p>
          <a:p>
            <a:r>
              <a:rPr lang="en-US" dirty="0">
                <a:solidFill>
                  <a:schemeClr val="accent6">
                    <a:lumMod val="75000"/>
                  </a:schemeClr>
                </a:solidFill>
              </a:rPr>
              <a:t>Work type</a:t>
            </a:r>
          </a:p>
          <a:p>
            <a:endParaRPr lang="en-US" dirty="0"/>
          </a:p>
        </p:txBody>
      </p:sp>
      <p:sp>
        <p:nvSpPr>
          <p:cNvPr id="8" name="TextBox 7">
            <a:extLst>
              <a:ext uri="{FF2B5EF4-FFF2-40B4-BE49-F238E27FC236}">
                <a16:creationId xmlns:a16="http://schemas.microsoft.com/office/drawing/2014/main" id="{3662877C-1B2D-48F9-DFB5-8DA345200556}"/>
              </a:ext>
            </a:extLst>
          </p:cNvPr>
          <p:cNvSpPr txBox="1"/>
          <p:nvPr/>
        </p:nvSpPr>
        <p:spPr>
          <a:xfrm>
            <a:off x="6723128" y="2053445"/>
            <a:ext cx="2406800" cy="2534540"/>
          </a:xfrm>
          <a:prstGeom prst="rect">
            <a:avLst/>
          </a:prstGeom>
          <a:noFill/>
        </p:spPr>
        <p:txBody>
          <a:bodyPr wrap="square" rtlCol="0">
            <a:spAutoFit/>
          </a:bodyPr>
          <a:lstStyle/>
          <a:p>
            <a:pPr marL="214313" indent="-214313">
              <a:lnSpc>
                <a:spcPct val="150000"/>
              </a:lnSpc>
              <a:buFont typeface="Wingdings" panose="05000000000000000000" pitchFamily="2" charset="2"/>
              <a:buChar char="§"/>
            </a:pPr>
            <a:r>
              <a:rPr lang="en-US" dirty="0">
                <a:solidFill>
                  <a:schemeClr val="accent6">
                    <a:lumMod val="75000"/>
                  </a:schemeClr>
                </a:solidFill>
                <a:latin typeface="Franklin Gothic Medium" panose="020B0603020102020204" pitchFamily="34" charset="0"/>
              </a:rPr>
              <a:t>Residence Type</a:t>
            </a:r>
          </a:p>
          <a:p>
            <a:pPr marL="214313" indent="-214313">
              <a:lnSpc>
                <a:spcPct val="150000"/>
              </a:lnSpc>
              <a:buFont typeface="Wingdings" panose="05000000000000000000" pitchFamily="2" charset="2"/>
              <a:buChar char="§"/>
            </a:pPr>
            <a:r>
              <a:rPr lang="en-US" dirty="0">
                <a:solidFill>
                  <a:schemeClr val="accent4"/>
                </a:solidFill>
                <a:latin typeface="Franklin Gothic Medium" panose="020B0603020102020204" pitchFamily="34" charset="0"/>
              </a:rPr>
              <a:t>Average Glucose Level</a:t>
            </a:r>
          </a:p>
          <a:p>
            <a:pPr marL="214313" indent="-214313">
              <a:lnSpc>
                <a:spcPct val="150000"/>
              </a:lnSpc>
              <a:buFont typeface="Wingdings" panose="05000000000000000000" pitchFamily="2" charset="2"/>
              <a:buChar char="§"/>
            </a:pPr>
            <a:r>
              <a:rPr lang="en-US" dirty="0">
                <a:solidFill>
                  <a:schemeClr val="accent6">
                    <a:lumMod val="75000"/>
                  </a:schemeClr>
                </a:solidFill>
                <a:latin typeface="Franklin Gothic Medium" panose="020B0603020102020204" pitchFamily="34" charset="0"/>
              </a:rPr>
              <a:t>BMI</a:t>
            </a:r>
            <a:r>
              <a:rPr lang="en-US" dirty="0">
                <a:solidFill>
                  <a:schemeClr val="accent1"/>
                </a:solidFill>
                <a:latin typeface="Franklin Gothic Medium" panose="020B0603020102020204" pitchFamily="34" charset="0"/>
              </a:rPr>
              <a:t>*</a:t>
            </a:r>
          </a:p>
          <a:p>
            <a:pPr marL="214313" indent="-214313">
              <a:lnSpc>
                <a:spcPct val="150000"/>
              </a:lnSpc>
              <a:buFont typeface="Wingdings" panose="05000000000000000000" pitchFamily="2" charset="2"/>
              <a:buChar char="§"/>
            </a:pPr>
            <a:r>
              <a:rPr lang="en-US" dirty="0">
                <a:solidFill>
                  <a:schemeClr val="accent6">
                    <a:lumMod val="75000"/>
                  </a:schemeClr>
                </a:solidFill>
                <a:latin typeface="Franklin Gothic Medium" panose="020B0603020102020204" pitchFamily="34" charset="0"/>
              </a:rPr>
              <a:t>Smoking Status</a:t>
            </a:r>
          </a:p>
          <a:p>
            <a:pPr marL="214313" indent="-214313">
              <a:lnSpc>
                <a:spcPct val="150000"/>
              </a:lnSpc>
              <a:buFont typeface="Wingdings" panose="05000000000000000000" pitchFamily="2" charset="2"/>
              <a:buChar char="§"/>
            </a:pPr>
            <a:r>
              <a:rPr lang="en-US" dirty="0">
                <a:solidFill>
                  <a:schemeClr val="accent4"/>
                </a:solidFill>
                <a:latin typeface="Franklin Gothic Medium" panose="020B0603020102020204" pitchFamily="34" charset="0"/>
              </a:rPr>
              <a:t>Stroke</a:t>
            </a:r>
            <a:endParaRPr lang="en-CA" dirty="0">
              <a:solidFill>
                <a:schemeClr val="accent4"/>
              </a:solidFill>
              <a:latin typeface="Franklin Gothic Medium" panose="020B0603020102020204" pitchFamily="34" charset="0"/>
            </a:endParaRPr>
          </a:p>
        </p:txBody>
      </p:sp>
      <p:pic>
        <p:nvPicPr>
          <p:cNvPr id="1033" name="Picture 9">
            <a:extLst>
              <a:ext uri="{FF2B5EF4-FFF2-40B4-BE49-F238E27FC236}">
                <a16:creationId xmlns:a16="http://schemas.microsoft.com/office/drawing/2014/main" id="{1B6C6F7D-18BE-4816-B06F-A7B53890F8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0"/>
            <a:ext cx="1709682" cy="1160823"/>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096FE8D4-85C2-E18E-7852-A29403C305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2179" y="42327"/>
            <a:ext cx="1565231" cy="1160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1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68096" y="438912"/>
            <a:ext cx="2350185" cy="1124712"/>
          </a:xfrm>
        </p:spPr>
        <p:txBody>
          <a:bodyPr vert="horz" lIns="91440" tIns="45720" rIns="91440" bIns="45720" rtlCol="0">
            <a:normAutofit/>
          </a:bodyPr>
          <a:lstStyle/>
          <a:p>
            <a:r>
              <a:rPr lang="en-US" sz="3000" kern="1200">
                <a:latin typeface="+mj-lt"/>
                <a:ea typeface="+mj-ea"/>
                <a:cs typeface="+mj-cs"/>
              </a:rPr>
              <a:t>Exploratory Data Analysis:</a:t>
            </a:r>
          </a:p>
        </p:txBody>
      </p:sp>
      <p:sp>
        <p:nvSpPr>
          <p:cNvPr id="5" name="Content Placeholder 4"/>
          <p:cNvSpPr>
            <a:spLocks noGrp="1"/>
          </p:cNvSpPr>
          <p:nvPr>
            <p:ph idx="1"/>
          </p:nvPr>
        </p:nvSpPr>
        <p:spPr>
          <a:xfrm>
            <a:off x="677796" y="1502815"/>
            <a:ext cx="2748690" cy="893513"/>
          </a:xfrm>
        </p:spPr>
        <p:txBody>
          <a:bodyPr>
            <a:normAutofit/>
          </a:bodyPr>
          <a:lstStyle/>
          <a:p>
            <a:pPr marL="215067" indent="-215067" defTabSz="573512">
              <a:spcBef>
                <a:spcPts val="576"/>
              </a:spcBef>
              <a:spcAft>
                <a:spcPts val="96"/>
              </a:spcAft>
            </a:pPr>
            <a:r>
              <a:rPr lang="en-US" sz="1505" kern="1200" dirty="0">
                <a:solidFill>
                  <a:srgbClr val="002060"/>
                </a:solidFill>
                <a:latin typeface="+mn-lt"/>
                <a:ea typeface="+mn-ea"/>
                <a:cs typeface="+mn-cs"/>
              </a:rPr>
              <a:t>No. Features: 11</a:t>
            </a:r>
          </a:p>
          <a:p>
            <a:pPr marL="215067" indent="-215067" defTabSz="573512">
              <a:spcBef>
                <a:spcPts val="576"/>
              </a:spcBef>
              <a:spcAft>
                <a:spcPts val="96"/>
              </a:spcAft>
            </a:pPr>
            <a:r>
              <a:rPr lang="en-US" sz="1505" kern="1200" dirty="0">
                <a:solidFill>
                  <a:srgbClr val="002060"/>
                </a:solidFill>
                <a:latin typeface="+mn-lt"/>
                <a:ea typeface="+mn-ea"/>
                <a:cs typeface="+mn-cs"/>
              </a:rPr>
              <a:t>No. Records: 5108</a:t>
            </a:r>
          </a:p>
          <a:p>
            <a:pPr marL="0" indent="0">
              <a:buNone/>
            </a:pPr>
            <a:endParaRPr lang="en-US" sz="2400" dirty="0"/>
          </a:p>
        </p:txBody>
      </p:sp>
      <p:graphicFrame>
        <p:nvGraphicFramePr>
          <p:cNvPr id="2" name="Table 1">
            <a:extLst>
              <a:ext uri="{FF2B5EF4-FFF2-40B4-BE49-F238E27FC236}">
                <a16:creationId xmlns:a16="http://schemas.microsoft.com/office/drawing/2014/main" id="{99D9A1EA-CDE1-15C1-8513-E655F143F648}"/>
              </a:ext>
            </a:extLst>
          </p:cNvPr>
          <p:cNvGraphicFramePr>
            <a:graphicFrameLocks noGrp="1"/>
          </p:cNvGraphicFramePr>
          <p:nvPr>
            <p:extLst>
              <p:ext uri="{D42A27DB-BD31-4B8C-83A1-F6EECF244321}">
                <p14:modId xmlns:p14="http://schemas.microsoft.com/office/powerpoint/2010/main" val="2290485543"/>
              </p:ext>
            </p:extLst>
          </p:nvPr>
        </p:nvGraphicFramePr>
        <p:xfrm>
          <a:off x="3734691" y="1197405"/>
          <a:ext cx="2595985" cy="3074328"/>
        </p:xfrm>
        <a:graphic>
          <a:graphicData uri="http://schemas.openxmlformats.org/drawingml/2006/table">
            <a:tbl>
              <a:tblPr>
                <a:tableStyleId>{85BE263C-DBD7-4A20-BB59-AAB30ACAA65A}</a:tableStyleId>
              </a:tblPr>
              <a:tblGrid>
                <a:gridCol w="1374346">
                  <a:extLst>
                    <a:ext uri="{9D8B030D-6E8A-4147-A177-3AD203B41FA5}">
                      <a16:colId xmlns:a16="http://schemas.microsoft.com/office/drawing/2014/main" val="780485499"/>
                    </a:ext>
                  </a:extLst>
                </a:gridCol>
                <a:gridCol w="1221639">
                  <a:extLst>
                    <a:ext uri="{9D8B030D-6E8A-4147-A177-3AD203B41FA5}">
                      <a16:colId xmlns:a16="http://schemas.microsoft.com/office/drawing/2014/main" val="3986404132"/>
                    </a:ext>
                  </a:extLst>
                </a:gridCol>
              </a:tblGrid>
              <a:tr h="149628">
                <a:tc>
                  <a:txBody>
                    <a:bodyPr/>
                    <a:lstStyle/>
                    <a:p>
                      <a:pPr algn="l" fontAlgn="b"/>
                      <a:r>
                        <a:rPr lang="en-US" sz="1400" b="1" u="none" strike="noStrike" dirty="0">
                          <a:effectLst/>
                          <a:latin typeface="+mj-lt"/>
                        </a:rPr>
                        <a:t>Feature</a:t>
                      </a:r>
                      <a:endParaRPr lang="en-US" sz="1400" b="1"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latin typeface="+mj-lt"/>
                        </a:rPr>
                        <a:t>Data Type</a:t>
                      </a:r>
                      <a:endParaRPr lang="en-US" sz="14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1009787"/>
                  </a:ext>
                </a:extLst>
              </a:tr>
              <a:tr h="237779">
                <a:tc>
                  <a:txBody>
                    <a:bodyPr/>
                    <a:lstStyle/>
                    <a:p>
                      <a:pPr algn="l" fontAlgn="b"/>
                      <a:r>
                        <a:rPr lang="en-US" sz="1400" u="none" strike="noStrike" dirty="0">
                          <a:effectLst/>
                          <a:latin typeface="+mj-lt"/>
                        </a:rPr>
                        <a:t>id</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latin typeface="+mj-lt"/>
                        </a:rPr>
                        <a:t>int64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9506204"/>
                  </a:ext>
                </a:extLst>
              </a:tr>
              <a:tr h="237779">
                <a:tc>
                  <a:txBody>
                    <a:bodyPr/>
                    <a:lstStyle/>
                    <a:p>
                      <a:pPr algn="l" fontAlgn="b"/>
                      <a:r>
                        <a:rPr lang="en-US" sz="1400" u="none" strike="noStrike" dirty="0">
                          <a:effectLst/>
                          <a:latin typeface="+mj-lt"/>
                        </a:rPr>
                        <a:t>gender</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object</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2448368"/>
                  </a:ext>
                </a:extLst>
              </a:tr>
              <a:tr h="237779">
                <a:tc>
                  <a:txBody>
                    <a:bodyPr/>
                    <a:lstStyle/>
                    <a:p>
                      <a:pPr algn="l" fontAlgn="b"/>
                      <a:r>
                        <a:rPr lang="en-US" sz="1400" u="none" strike="noStrike" dirty="0">
                          <a:effectLst/>
                          <a:latin typeface="+mj-lt"/>
                        </a:rPr>
                        <a:t>age</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a:effectLst/>
                          <a:latin typeface="+mj-lt"/>
                        </a:rPr>
                        <a:t>float64</a:t>
                      </a:r>
                      <a:endParaRPr lang="en-US" sz="1400" b="0" i="0" u="none" strike="noStrike">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6782985"/>
                  </a:ext>
                </a:extLst>
              </a:tr>
              <a:tr h="237779">
                <a:tc>
                  <a:txBody>
                    <a:bodyPr/>
                    <a:lstStyle/>
                    <a:p>
                      <a:pPr algn="l" fontAlgn="b"/>
                      <a:r>
                        <a:rPr lang="en-US" sz="1400" u="none" strike="noStrike" dirty="0">
                          <a:effectLst/>
                          <a:latin typeface="+mj-lt"/>
                        </a:rPr>
                        <a:t>hypertension</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int64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2200166"/>
                  </a:ext>
                </a:extLst>
              </a:tr>
              <a:tr h="237779">
                <a:tc>
                  <a:txBody>
                    <a:bodyPr/>
                    <a:lstStyle/>
                    <a:p>
                      <a:pPr algn="l" fontAlgn="b"/>
                      <a:r>
                        <a:rPr lang="en-US" sz="1400" u="none" strike="noStrike" dirty="0" err="1">
                          <a:effectLst/>
                          <a:latin typeface="+mj-lt"/>
                        </a:rPr>
                        <a:t>heart_disease</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int64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71884717"/>
                  </a:ext>
                </a:extLst>
              </a:tr>
              <a:tr h="237779">
                <a:tc>
                  <a:txBody>
                    <a:bodyPr/>
                    <a:lstStyle/>
                    <a:p>
                      <a:pPr algn="l" fontAlgn="b"/>
                      <a:r>
                        <a:rPr lang="en-US" sz="1400" u="none" strike="noStrike">
                          <a:effectLst/>
                          <a:latin typeface="+mj-lt"/>
                        </a:rPr>
                        <a:t>ever_married</a:t>
                      </a:r>
                      <a:endParaRPr lang="en-US" sz="1400" b="0" i="0" u="none" strike="noStrike">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object</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4420269"/>
                  </a:ext>
                </a:extLst>
              </a:tr>
              <a:tr h="237779">
                <a:tc>
                  <a:txBody>
                    <a:bodyPr/>
                    <a:lstStyle/>
                    <a:p>
                      <a:pPr algn="l" fontAlgn="b"/>
                      <a:r>
                        <a:rPr lang="en-US" sz="1400" u="none" strike="noStrike" dirty="0" err="1">
                          <a:effectLst/>
                          <a:latin typeface="+mj-lt"/>
                        </a:rPr>
                        <a:t>work_type</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object</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95818933"/>
                  </a:ext>
                </a:extLst>
              </a:tr>
              <a:tr h="237779">
                <a:tc>
                  <a:txBody>
                    <a:bodyPr/>
                    <a:lstStyle/>
                    <a:p>
                      <a:pPr algn="l" fontAlgn="b"/>
                      <a:r>
                        <a:rPr lang="en-US" sz="1400" u="none" strike="noStrike" dirty="0" err="1">
                          <a:effectLst/>
                          <a:latin typeface="+mj-lt"/>
                        </a:rPr>
                        <a:t>Residence_type</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object</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6721578"/>
                  </a:ext>
                </a:extLst>
              </a:tr>
              <a:tr h="237779">
                <a:tc>
                  <a:txBody>
                    <a:bodyPr/>
                    <a:lstStyle/>
                    <a:p>
                      <a:pPr algn="l" fontAlgn="b"/>
                      <a:r>
                        <a:rPr lang="en-US" sz="1400" u="none" strike="noStrike" dirty="0" err="1">
                          <a:effectLst/>
                          <a:latin typeface="+mj-lt"/>
                        </a:rPr>
                        <a:t>avg_glucose_level</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float64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94522918"/>
                  </a:ext>
                </a:extLst>
              </a:tr>
              <a:tr h="237779">
                <a:tc>
                  <a:txBody>
                    <a:bodyPr/>
                    <a:lstStyle/>
                    <a:p>
                      <a:pPr algn="l" fontAlgn="b"/>
                      <a:r>
                        <a:rPr lang="en-US" sz="1400" u="none" strike="noStrike" dirty="0" err="1">
                          <a:effectLst/>
                          <a:latin typeface="+mj-lt"/>
                        </a:rPr>
                        <a:t>bmi</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float64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78836779"/>
                  </a:ext>
                </a:extLst>
              </a:tr>
              <a:tr h="237779">
                <a:tc>
                  <a:txBody>
                    <a:bodyPr/>
                    <a:lstStyle/>
                    <a:p>
                      <a:pPr algn="l" fontAlgn="b"/>
                      <a:r>
                        <a:rPr lang="en-US" sz="1400" u="none" strike="noStrike" dirty="0" err="1">
                          <a:effectLst/>
                          <a:latin typeface="+mj-lt"/>
                        </a:rPr>
                        <a:t>smoking_status</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mj-lt"/>
                        </a:rPr>
                        <a:t>object</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44614"/>
                  </a:ext>
                </a:extLst>
              </a:tr>
              <a:tr h="237779">
                <a:tc>
                  <a:txBody>
                    <a:bodyPr/>
                    <a:lstStyle/>
                    <a:p>
                      <a:pPr algn="l" fontAlgn="b"/>
                      <a:r>
                        <a:rPr lang="en-US" sz="1400" u="none" strike="noStrike" dirty="0">
                          <a:effectLst/>
                          <a:latin typeface="+mj-lt"/>
                        </a:rPr>
                        <a:t>stroke</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latin typeface="+mj-lt"/>
                        </a:rPr>
                        <a:t>int64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9263297"/>
                  </a:ext>
                </a:extLst>
              </a:tr>
            </a:tbl>
          </a:graphicData>
        </a:graphic>
      </p:graphicFrame>
      <p:graphicFrame>
        <p:nvGraphicFramePr>
          <p:cNvPr id="6" name="Table 5">
            <a:extLst>
              <a:ext uri="{FF2B5EF4-FFF2-40B4-BE49-F238E27FC236}">
                <a16:creationId xmlns:a16="http://schemas.microsoft.com/office/drawing/2014/main" id="{B6054E31-AFCE-88E9-EE96-BEDB42353ABF}"/>
              </a:ext>
            </a:extLst>
          </p:cNvPr>
          <p:cNvGraphicFramePr>
            <a:graphicFrameLocks noGrp="1"/>
          </p:cNvGraphicFramePr>
          <p:nvPr>
            <p:extLst>
              <p:ext uri="{D42A27DB-BD31-4B8C-83A1-F6EECF244321}">
                <p14:modId xmlns:p14="http://schemas.microsoft.com/office/powerpoint/2010/main" val="1869422459"/>
              </p:ext>
            </p:extLst>
          </p:nvPr>
        </p:nvGraphicFramePr>
        <p:xfrm>
          <a:off x="492490" y="2571750"/>
          <a:ext cx="2901395" cy="1524306"/>
        </p:xfrm>
        <a:graphic>
          <a:graphicData uri="http://schemas.openxmlformats.org/drawingml/2006/table">
            <a:tbl>
              <a:tblPr>
                <a:tableStyleId>{EB9631B5-78F2-41C9-869B-9F39066F8104}</a:tableStyleId>
              </a:tblPr>
              <a:tblGrid>
                <a:gridCol w="1713079">
                  <a:extLst>
                    <a:ext uri="{9D8B030D-6E8A-4147-A177-3AD203B41FA5}">
                      <a16:colId xmlns:a16="http://schemas.microsoft.com/office/drawing/2014/main" val="2536428177"/>
                    </a:ext>
                  </a:extLst>
                </a:gridCol>
                <a:gridCol w="1188316">
                  <a:extLst>
                    <a:ext uri="{9D8B030D-6E8A-4147-A177-3AD203B41FA5}">
                      <a16:colId xmlns:a16="http://schemas.microsoft.com/office/drawing/2014/main" val="3325654040"/>
                    </a:ext>
                  </a:extLst>
                </a:gridCol>
              </a:tblGrid>
              <a:tr h="254051">
                <a:tc>
                  <a:txBody>
                    <a:bodyPr/>
                    <a:lstStyle/>
                    <a:p>
                      <a:pPr algn="l" fontAlgn="b"/>
                      <a:r>
                        <a:rPr lang="en-US" sz="1400" b="1" u="none" strike="noStrike" dirty="0">
                          <a:effectLst/>
                        </a:rPr>
                        <a:t>Categorical Features</a:t>
                      </a:r>
                      <a:endParaRPr lang="en-US" sz="1400" b="1"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No. Categories</a:t>
                      </a:r>
                      <a:endParaRPr lang="en-US" sz="14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877087"/>
                  </a:ext>
                </a:extLst>
              </a:tr>
              <a:tr h="254051">
                <a:tc>
                  <a:txBody>
                    <a:bodyPr/>
                    <a:lstStyle/>
                    <a:p>
                      <a:pPr algn="l" fontAlgn="ctr"/>
                      <a:r>
                        <a:rPr lang="en-US" sz="1400" u="none" strike="noStrike" dirty="0">
                          <a:effectLst/>
                        </a:rPr>
                        <a:t>gender</a:t>
                      </a:r>
                      <a:endParaRPr lang="en-US" sz="1400" b="0"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11320854"/>
                  </a:ext>
                </a:extLst>
              </a:tr>
              <a:tr h="254051">
                <a:tc>
                  <a:txBody>
                    <a:bodyPr/>
                    <a:lstStyle/>
                    <a:p>
                      <a:pPr algn="l" fontAlgn="ctr"/>
                      <a:r>
                        <a:rPr lang="en-US" sz="1400" u="none" strike="noStrike" dirty="0" err="1">
                          <a:effectLst/>
                        </a:rPr>
                        <a:t>ever_married</a:t>
                      </a:r>
                      <a:endParaRPr lang="en-US" sz="1400" b="0"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42237773"/>
                  </a:ext>
                </a:extLst>
              </a:tr>
              <a:tr h="254051">
                <a:tc>
                  <a:txBody>
                    <a:bodyPr/>
                    <a:lstStyle/>
                    <a:p>
                      <a:pPr algn="l" fontAlgn="ctr"/>
                      <a:r>
                        <a:rPr lang="en-US" sz="1400" u="none" strike="noStrike" dirty="0" err="1">
                          <a:effectLst/>
                        </a:rPr>
                        <a:t>work_type</a:t>
                      </a:r>
                      <a:endParaRPr lang="en-US" sz="1400" b="0"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5</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4102579"/>
                  </a:ext>
                </a:extLst>
              </a:tr>
              <a:tr h="254051">
                <a:tc>
                  <a:txBody>
                    <a:bodyPr/>
                    <a:lstStyle/>
                    <a:p>
                      <a:pPr algn="l" fontAlgn="ctr"/>
                      <a:r>
                        <a:rPr lang="en-US" sz="1400" u="none" strike="noStrike" dirty="0" err="1">
                          <a:effectLst/>
                        </a:rPr>
                        <a:t>Residence_type</a:t>
                      </a:r>
                      <a:endParaRPr lang="en-US" sz="1400" b="0"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83962121"/>
                  </a:ext>
                </a:extLst>
              </a:tr>
              <a:tr h="254051">
                <a:tc>
                  <a:txBody>
                    <a:bodyPr/>
                    <a:lstStyle/>
                    <a:p>
                      <a:pPr algn="l" fontAlgn="ctr"/>
                      <a:r>
                        <a:rPr lang="en-US" sz="1400" u="none" strike="noStrike" dirty="0" err="1">
                          <a:effectLst/>
                        </a:rPr>
                        <a:t>smoking_status</a:t>
                      </a:r>
                      <a:endParaRPr lang="en-US" sz="1400" b="0"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9542936"/>
                  </a:ext>
                </a:extLst>
              </a:tr>
            </a:tbl>
          </a:graphicData>
        </a:graphic>
      </p:graphicFrame>
      <p:graphicFrame>
        <p:nvGraphicFramePr>
          <p:cNvPr id="9" name="Table 8">
            <a:extLst>
              <a:ext uri="{FF2B5EF4-FFF2-40B4-BE49-F238E27FC236}">
                <a16:creationId xmlns:a16="http://schemas.microsoft.com/office/drawing/2014/main" id="{E8FFE09C-29A5-5B0B-C367-A3B4412F5EC6}"/>
              </a:ext>
            </a:extLst>
          </p:cNvPr>
          <p:cNvGraphicFramePr>
            <a:graphicFrameLocks noGrp="1"/>
          </p:cNvGraphicFramePr>
          <p:nvPr>
            <p:extLst>
              <p:ext uri="{D42A27DB-BD31-4B8C-83A1-F6EECF244321}">
                <p14:modId xmlns:p14="http://schemas.microsoft.com/office/powerpoint/2010/main" val="89466043"/>
              </p:ext>
            </p:extLst>
          </p:nvPr>
        </p:nvGraphicFramePr>
        <p:xfrm>
          <a:off x="6556712" y="1223613"/>
          <a:ext cx="2164619" cy="2937457"/>
        </p:xfrm>
        <a:graphic>
          <a:graphicData uri="http://schemas.openxmlformats.org/drawingml/2006/table">
            <a:tbl>
              <a:tblPr>
                <a:tableStyleId>{85BE263C-DBD7-4A20-BB59-AAB30ACAA65A}</a:tableStyleId>
              </a:tblPr>
              <a:tblGrid>
                <a:gridCol w="1401095">
                  <a:extLst>
                    <a:ext uri="{9D8B030D-6E8A-4147-A177-3AD203B41FA5}">
                      <a16:colId xmlns:a16="http://schemas.microsoft.com/office/drawing/2014/main" val="252315338"/>
                    </a:ext>
                  </a:extLst>
                </a:gridCol>
                <a:gridCol w="763524">
                  <a:extLst>
                    <a:ext uri="{9D8B030D-6E8A-4147-A177-3AD203B41FA5}">
                      <a16:colId xmlns:a16="http://schemas.microsoft.com/office/drawing/2014/main" val="1788282516"/>
                    </a:ext>
                  </a:extLst>
                </a:gridCol>
              </a:tblGrid>
              <a:tr h="288409">
                <a:tc>
                  <a:txBody>
                    <a:bodyPr/>
                    <a:lstStyle/>
                    <a:p>
                      <a:pPr algn="ctr" fontAlgn="b"/>
                      <a:r>
                        <a:rPr lang="en-US" sz="1400" b="1" u="none" strike="noStrike" dirty="0">
                          <a:effectLst/>
                        </a:rPr>
                        <a:t>Features</a:t>
                      </a:r>
                      <a:endParaRPr lang="en-US" sz="1400" b="1" i="0" u="none" strike="noStrike" dirty="0">
                        <a:solidFill>
                          <a:srgbClr val="000000"/>
                        </a:solidFill>
                        <a:effectLst/>
                        <a:latin typeface="Calibri" panose="020F0502020204030204" pitchFamily="34" charset="0"/>
                      </a:endParaRPr>
                    </a:p>
                  </a:txBody>
                  <a:tcPr marL="7394" marR="7394" marT="7394" marB="0" anchor="b">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No. </a:t>
                      </a:r>
                      <a:r>
                        <a:rPr lang="en-US" sz="1400" b="1" u="none" strike="noStrike" dirty="0" err="1">
                          <a:effectLst/>
                        </a:rPr>
                        <a:t>NaN</a:t>
                      </a:r>
                      <a:endParaRPr lang="en-US" sz="1400" b="1" i="0" u="none" strike="noStrike" dirty="0">
                        <a:solidFill>
                          <a:srgbClr val="000000"/>
                        </a:solidFill>
                        <a:effectLst/>
                        <a:latin typeface="Calibri" panose="020F0502020204030204" pitchFamily="34" charset="0"/>
                      </a:endParaRPr>
                    </a:p>
                  </a:txBody>
                  <a:tcPr marL="7394" marR="7394" marT="7394"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7682460"/>
                  </a:ext>
                </a:extLst>
              </a:tr>
              <a:tr h="179211">
                <a:tc>
                  <a:txBody>
                    <a:bodyPr/>
                    <a:lstStyle/>
                    <a:p>
                      <a:pPr algn="l" fontAlgn="b"/>
                      <a:r>
                        <a:rPr lang="en-US" sz="1400" u="none" strike="noStrike" dirty="0">
                          <a:effectLst/>
                        </a:rPr>
                        <a:t>id</a:t>
                      </a:r>
                      <a:endParaRPr lang="en-US" sz="1400" b="0" i="0" u="none" strike="noStrike" dirty="0">
                        <a:solidFill>
                          <a:srgbClr val="000000"/>
                        </a:solidFill>
                        <a:effectLst/>
                        <a:latin typeface="Calibri" panose="020F0502020204030204" pitchFamily="34" charset="0"/>
                      </a:endParaRPr>
                    </a:p>
                  </a:txBody>
                  <a:tcPr marL="7394" marR="7394" marT="7394"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75824273"/>
                  </a:ext>
                </a:extLst>
              </a:tr>
              <a:tr h="179211">
                <a:tc>
                  <a:txBody>
                    <a:bodyPr/>
                    <a:lstStyle/>
                    <a:p>
                      <a:pPr algn="l" fontAlgn="b"/>
                      <a:r>
                        <a:rPr lang="en-US" sz="1400" u="none" strike="noStrike" dirty="0">
                          <a:effectLst/>
                        </a:rPr>
                        <a:t>gender</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3710106252"/>
                  </a:ext>
                </a:extLst>
              </a:tr>
              <a:tr h="179211">
                <a:tc>
                  <a:txBody>
                    <a:bodyPr/>
                    <a:lstStyle/>
                    <a:p>
                      <a:pPr algn="l" fontAlgn="b"/>
                      <a:r>
                        <a:rPr lang="en-US" sz="1400" u="none" strike="noStrike" dirty="0">
                          <a:effectLst/>
                        </a:rPr>
                        <a:t>age</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277103808"/>
                  </a:ext>
                </a:extLst>
              </a:tr>
              <a:tr h="179211">
                <a:tc>
                  <a:txBody>
                    <a:bodyPr/>
                    <a:lstStyle/>
                    <a:p>
                      <a:pPr algn="l" fontAlgn="b"/>
                      <a:r>
                        <a:rPr lang="en-US" sz="1400" u="none" strike="noStrike" dirty="0">
                          <a:effectLst/>
                        </a:rPr>
                        <a:t>hypertension</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9797481"/>
                  </a:ext>
                </a:extLst>
              </a:tr>
              <a:tr h="179211">
                <a:tc>
                  <a:txBody>
                    <a:bodyPr/>
                    <a:lstStyle/>
                    <a:p>
                      <a:pPr algn="l" fontAlgn="b"/>
                      <a:r>
                        <a:rPr lang="en-US" sz="1400" u="none" strike="noStrike" dirty="0" err="1">
                          <a:effectLst/>
                        </a:rPr>
                        <a:t>heart_disease</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102118346"/>
                  </a:ext>
                </a:extLst>
              </a:tr>
              <a:tr h="179211">
                <a:tc>
                  <a:txBody>
                    <a:bodyPr/>
                    <a:lstStyle/>
                    <a:p>
                      <a:pPr algn="l" fontAlgn="b"/>
                      <a:r>
                        <a:rPr lang="en-US" sz="1400" u="none" strike="noStrike" dirty="0" err="1">
                          <a:effectLst/>
                        </a:rPr>
                        <a:t>ever_married</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3762248534"/>
                  </a:ext>
                </a:extLst>
              </a:tr>
              <a:tr h="179211">
                <a:tc>
                  <a:txBody>
                    <a:bodyPr/>
                    <a:lstStyle/>
                    <a:p>
                      <a:pPr algn="l" fontAlgn="b"/>
                      <a:r>
                        <a:rPr lang="en-US" sz="1400" u="none" strike="noStrike" dirty="0" err="1">
                          <a:effectLst/>
                        </a:rPr>
                        <a:t>work_type</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85205769"/>
                  </a:ext>
                </a:extLst>
              </a:tr>
              <a:tr h="179211">
                <a:tc>
                  <a:txBody>
                    <a:bodyPr/>
                    <a:lstStyle/>
                    <a:p>
                      <a:pPr algn="l" fontAlgn="b"/>
                      <a:r>
                        <a:rPr lang="en-US" sz="1400" u="none" strike="noStrike" dirty="0" err="1">
                          <a:effectLst/>
                        </a:rPr>
                        <a:t>Residence_type</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1616445934"/>
                  </a:ext>
                </a:extLst>
              </a:tr>
              <a:tr h="190724">
                <a:tc>
                  <a:txBody>
                    <a:bodyPr/>
                    <a:lstStyle/>
                    <a:p>
                      <a:pPr algn="l" fontAlgn="b"/>
                      <a:r>
                        <a:rPr lang="en-US" sz="1400" u="none" strike="noStrike" dirty="0" err="1">
                          <a:effectLst/>
                        </a:rPr>
                        <a:t>avg_glucose_level</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489614093"/>
                  </a:ext>
                </a:extLst>
              </a:tr>
              <a:tr h="179211">
                <a:tc>
                  <a:txBody>
                    <a:bodyPr/>
                    <a:lstStyle/>
                    <a:p>
                      <a:pPr algn="l" fontAlgn="b"/>
                      <a:r>
                        <a:rPr lang="en-US" sz="1400" u="none" strike="noStrike" dirty="0" err="1">
                          <a:effectLst/>
                        </a:rPr>
                        <a:t>bmi</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201</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3509735811"/>
                  </a:ext>
                </a:extLst>
              </a:tr>
              <a:tr h="179211">
                <a:tc>
                  <a:txBody>
                    <a:bodyPr/>
                    <a:lstStyle/>
                    <a:p>
                      <a:pPr algn="l" fontAlgn="b"/>
                      <a:r>
                        <a:rPr lang="en-US" sz="1400" u="none" strike="noStrike" dirty="0" err="1">
                          <a:effectLst/>
                        </a:rPr>
                        <a:t>smoking_status</a:t>
                      </a:r>
                      <a:endParaRPr lang="en-US" sz="1400" b="0" i="0" u="none" strike="noStrike" dirty="0">
                        <a:solidFill>
                          <a:srgbClr val="000000"/>
                        </a:solidFill>
                        <a:effectLst/>
                        <a:latin typeface="Calibri" panose="020F0502020204030204" pitchFamily="34" charset="0"/>
                      </a:endParaRPr>
                    </a:p>
                  </a:txBody>
                  <a:tcPr marL="7394" marR="7394" marT="7394"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6917372"/>
                  </a:ext>
                </a:extLst>
              </a:tr>
              <a:tr h="179211">
                <a:tc>
                  <a:txBody>
                    <a:bodyPr/>
                    <a:lstStyle/>
                    <a:p>
                      <a:pPr algn="l" fontAlgn="b"/>
                      <a:r>
                        <a:rPr lang="en-US" sz="1400" u="none" strike="noStrike" dirty="0">
                          <a:effectLst/>
                        </a:rPr>
                        <a:t>stroke</a:t>
                      </a:r>
                      <a:endParaRPr lang="en-US" sz="1400" b="0" i="0" u="none" strike="noStrike" dirty="0">
                        <a:solidFill>
                          <a:srgbClr val="000000"/>
                        </a:solidFill>
                        <a:effectLst/>
                        <a:latin typeface="Calibri" panose="020F0502020204030204" pitchFamily="34" charset="0"/>
                      </a:endParaRPr>
                    </a:p>
                  </a:txBody>
                  <a:tcPr marL="7394" marR="7394" marT="7394"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47518597"/>
                  </a:ext>
                </a:extLst>
              </a:tr>
            </a:tbl>
          </a:graphicData>
        </a:graphic>
      </p:graphicFrame>
    </p:spTree>
    <p:extLst>
      <p:ext uri="{BB962C8B-B14F-4D97-AF65-F5344CB8AC3E}">
        <p14:creationId xmlns:p14="http://schemas.microsoft.com/office/powerpoint/2010/main" val="2879881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9486" y="273843"/>
            <a:ext cx="3971261" cy="1547856"/>
          </a:xfrm>
        </p:spPr>
        <p:txBody>
          <a:bodyPr anchor="b">
            <a:normAutofit/>
          </a:bodyPr>
          <a:lstStyle/>
          <a:p>
            <a:r>
              <a:rPr lang="en-US" sz="4100"/>
              <a:t>Imbalanced Data</a:t>
            </a:r>
          </a:p>
        </p:txBody>
      </p:sp>
      <p:pic>
        <p:nvPicPr>
          <p:cNvPr id="14" name="Content Placeholder 13" descr="A graph of a person and person">
            <a:extLst>
              <a:ext uri="{FF2B5EF4-FFF2-40B4-BE49-F238E27FC236}">
                <a16:creationId xmlns:a16="http://schemas.microsoft.com/office/drawing/2014/main" id="{D7C9722E-AEBE-100E-E6C4-EC5F152CD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0985" y="382464"/>
            <a:ext cx="3593016" cy="2694762"/>
          </a:xfrm>
        </p:spPr>
      </p:pic>
      <p:pic>
        <p:nvPicPr>
          <p:cNvPr id="5" name="Picture 4">
            <a:extLst>
              <a:ext uri="{FF2B5EF4-FFF2-40B4-BE49-F238E27FC236}">
                <a16:creationId xmlns:a16="http://schemas.microsoft.com/office/drawing/2014/main" id="{6E28712E-09B4-8B82-9E52-0A431712F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805" y="343536"/>
            <a:ext cx="2328425" cy="2733690"/>
          </a:xfrm>
          <a:prstGeom prst="rect">
            <a:avLst/>
          </a:prstGeom>
        </p:spPr>
      </p:pic>
      <p:pic>
        <p:nvPicPr>
          <p:cNvPr id="12" name="Picture 11" descr="A graph of age and age&#10;&#10;Description automatically generated">
            <a:extLst>
              <a:ext uri="{FF2B5EF4-FFF2-40B4-BE49-F238E27FC236}">
                <a16:creationId xmlns:a16="http://schemas.microsoft.com/office/drawing/2014/main" id="{81D07CB1-BCEC-5A87-B82E-45BDDD939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0" y="482451"/>
            <a:ext cx="2825635" cy="2825635"/>
          </a:xfrm>
          <a:prstGeom prst="rect">
            <a:avLst/>
          </a:prstGeom>
        </p:spPr>
      </p:pic>
      <p:pic>
        <p:nvPicPr>
          <p:cNvPr id="10" name="Content Placeholder 9" descr="A diagram of a graph&#10;&#10;Description automatically generated with medium confidence">
            <a:extLst>
              <a:ext uri="{FF2B5EF4-FFF2-40B4-BE49-F238E27FC236}">
                <a16:creationId xmlns:a16="http://schemas.microsoft.com/office/drawing/2014/main" id="{3170F2C6-3060-7E46-51CE-D17E0C28E0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260" y="3080471"/>
            <a:ext cx="2750705" cy="2063029"/>
          </a:xfrm>
          <a:prstGeom prst="rect">
            <a:avLst/>
          </a:prstGeom>
        </p:spPr>
      </p:pic>
      <p:sp>
        <p:nvSpPr>
          <p:cNvPr id="15" name="TextBox 14">
            <a:extLst>
              <a:ext uri="{FF2B5EF4-FFF2-40B4-BE49-F238E27FC236}">
                <a16:creationId xmlns:a16="http://schemas.microsoft.com/office/drawing/2014/main" id="{C7FC9451-2F68-7D26-F5A0-A031483EDE5F}"/>
              </a:ext>
            </a:extLst>
          </p:cNvPr>
          <p:cNvSpPr txBox="1"/>
          <p:nvPr/>
        </p:nvSpPr>
        <p:spPr>
          <a:xfrm>
            <a:off x="3655770" y="3182570"/>
            <a:ext cx="5191970" cy="1477328"/>
          </a:xfrm>
          <a:prstGeom prst="rect">
            <a:avLst/>
          </a:prstGeom>
          <a:noFill/>
        </p:spPr>
        <p:txBody>
          <a:bodyPr wrap="square" rtlCol="0">
            <a:spAutoFit/>
          </a:bodyPr>
          <a:lstStyle/>
          <a:p>
            <a:pPr marL="342900" indent="-342900">
              <a:buFont typeface="+mj-lt"/>
              <a:buAutoNum type="arabicPeriod"/>
            </a:pPr>
            <a:r>
              <a:rPr lang="en-US" dirty="0"/>
              <a:t>Age and Stroke.</a:t>
            </a:r>
          </a:p>
          <a:p>
            <a:pPr marL="342900" indent="-342900">
              <a:buFont typeface="+mj-lt"/>
              <a:buAutoNum type="arabicPeriod"/>
            </a:pPr>
            <a:r>
              <a:rPr lang="en-US" dirty="0"/>
              <a:t>Distribution of age with respect to incidence of stroke.</a:t>
            </a:r>
          </a:p>
          <a:p>
            <a:pPr marL="342900" indent="-342900">
              <a:buFont typeface="+mj-lt"/>
              <a:buAutoNum type="arabicPeriod"/>
            </a:pPr>
            <a:r>
              <a:rPr lang="en-US" dirty="0"/>
              <a:t>Gender representation in data.</a:t>
            </a:r>
          </a:p>
          <a:p>
            <a:pPr marL="342900" indent="-342900">
              <a:buFont typeface="+mj-lt"/>
              <a:buAutoNum type="arabicPeriod"/>
            </a:pPr>
            <a:r>
              <a:rPr lang="en-US" dirty="0"/>
              <a:t>Class Imbalance.</a:t>
            </a:r>
          </a:p>
        </p:txBody>
      </p:sp>
      <p:cxnSp>
        <p:nvCxnSpPr>
          <p:cNvPr id="18" name="Straight Arrow Connector 17">
            <a:extLst>
              <a:ext uri="{FF2B5EF4-FFF2-40B4-BE49-F238E27FC236}">
                <a16:creationId xmlns:a16="http://schemas.microsoft.com/office/drawing/2014/main" id="{0B89DD8A-911F-CF3A-F32C-6CE7CFA1BE92}"/>
              </a:ext>
            </a:extLst>
          </p:cNvPr>
          <p:cNvCxnSpPr/>
          <p:nvPr/>
        </p:nvCxnSpPr>
        <p:spPr>
          <a:xfrm flipV="1">
            <a:off x="1212490" y="1350110"/>
            <a:ext cx="916230" cy="106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B27CFE6-8984-A396-1B5F-A80C8B5DD005}"/>
              </a:ext>
            </a:extLst>
          </p:cNvPr>
          <p:cNvSpPr/>
          <p:nvPr/>
        </p:nvSpPr>
        <p:spPr>
          <a:xfrm>
            <a:off x="2104720" y="4384847"/>
            <a:ext cx="305410" cy="6108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27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2874415" cy="923561"/>
          </a:xfrm>
        </p:spPr>
        <p:txBody>
          <a:bodyPr>
            <a:normAutofit fontScale="90000"/>
          </a:bodyPr>
          <a:lstStyle/>
          <a:p>
            <a:r>
              <a:rPr lang="en-US" b="1" dirty="0"/>
              <a:t>Data Distribution:</a:t>
            </a:r>
          </a:p>
        </p:txBody>
      </p:sp>
      <p:sp>
        <p:nvSpPr>
          <p:cNvPr id="3" name="Content Placeholder 2"/>
          <p:cNvSpPr>
            <a:spLocks noGrp="1"/>
          </p:cNvSpPr>
          <p:nvPr>
            <p:ph idx="1"/>
          </p:nvPr>
        </p:nvSpPr>
        <p:spPr>
          <a:xfrm>
            <a:off x="628650" y="1197405"/>
            <a:ext cx="2874415" cy="3435318"/>
          </a:xfrm>
        </p:spPr>
        <p:txBody>
          <a:bodyPr>
            <a:normAutofit/>
          </a:bodyPr>
          <a:lstStyle/>
          <a:p>
            <a:r>
              <a:rPr lang="en-US" sz="1800" dirty="0"/>
              <a:t>Data Distribution Overview:</a:t>
            </a:r>
          </a:p>
          <a:p>
            <a:r>
              <a:rPr lang="en-US" sz="1800" dirty="0"/>
              <a:t>Higher Correlation:</a:t>
            </a:r>
          </a:p>
          <a:p>
            <a:pPr lvl="1"/>
            <a:r>
              <a:rPr lang="en-US" sz="1600" dirty="0"/>
              <a:t> Age and stroke.</a:t>
            </a:r>
          </a:p>
          <a:p>
            <a:pPr lvl="1"/>
            <a:r>
              <a:rPr lang="en-US" sz="1600" dirty="0"/>
              <a:t>Glucose Level and stroke</a:t>
            </a:r>
            <a:endParaRPr lang="en-US" sz="2000" dirty="0"/>
          </a:p>
          <a:p>
            <a:pPr marL="0" indent="0">
              <a:buNone/>
            </a:pPr>
            <a:r>
              <a:rPr lang="en-US" sz="2000" dirty="0"/>
              <a:t>  </a:t>
            </a:r>
          </a:p>
          <a:p>
            <a:pPr marL="0" indent="0">
              <a:buNone/>
            </a:pPr>
            <a:endParaRPr lang="en-US" sz="2000" dirty="0"/>
          </a:p>
        </p:txBody>
      </p:sp>
      <p:pic>
        <p:nvPicPr>
          <p:cNvPr id="1026" name="Picture 2">
            <a:extLst>
              <a:ext uri="{FF2B5EF4-FFF2-40B4-BE49-F238E27FC236}">
                <a16:creationId xmlns:a16="http://schemas.microsoft.com/office/drawing/2014/main" id="{13332150-6A19-9E3B-BDA1-C03E40797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477" y="0"/>
            <a:ext cx="5441523" cy="500298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EBFA83B-168A-E10D-23AA-6156AD714272}"/>
              </a:ext>
            </a:extLst>
          </p:cNvPr>
          <p:cNvCxnSpPr/>
          <p:nvPr/>
        </p:nvCxnSpPr>
        <p:spPr>
          <a:xfrm>
            <a:off x="4572000" y="891995"/>
            <a:ext cx="458115" cy="4581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Rectangle: Rounded Corners 5">
            <a:extLst>
              <a:ext uri="{FF2B5EF4-FFF2-40B4-BE49-F238E27FC236}">
                <a16:creationId xmlns:a16="http://schemas.microsoft.com/office/drawing/2014/main" id="{4043DAAB-A4D6-D83C-556D-0D6FCD763336}"/>
              </a:ext>
            </a:extLst>
          </p:cNvPr>
          <p:cNvSpPr/>
          <p:nvPr/>
        </p:nvSpPr>
        <p:spPr>
          <a:xfrm>
            <a:off x="6251755" y="47788"/>
            <a:ext cx="610820" cy="13501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FB44EC0-CF3B-90CB-0B60-78C6839413D7}"/>
              </a:ext>
            </a:extLst>
          </p:cNvPr>
          <p:cNvSpPr/>
          <p:nvPr/>
        </p:nvSpPr>
        <p:spPr>
          <a:xfrm>
            <a:off x="6404460" y="3487980"/>
            <a:ext cx="458115" cy="106893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75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2C85DC-3CF9-5B68-E84E-F3C00C64C67F}"/>
              </a:ext>
            </a:extLst>
          </p:cNvPr>
          <p:cNvSpPr txBox="1"/>
          <p:nvPr/>
        </p:nvSpPr>
        <p:spPr>
          <a:xfrm>
            <a:off x="582103" y="279515"/>
            <a:ext cx="5191970" cy="523220"/>
          </a:xfrm>
          <a:prstGeom prst="rect">
            <a:avLst/>
          </a:prstGeom>
          <a:noFill/>
        </p:spPr>
        <p:txBody>
          <a:bodyPr wrap="square" rtlCol="0">
            <a:spAutoFit/>
          </a:bodyPr>
          <a:lstStyle/>
          <a:p>
            <a:r>
              <a:rPr lang="en-US" sz="2800" b="1" dirty="0"/>
              <a:t>Data Processing:</a:t>
            </a:r>
          </a:p>
        </p:txBody>
      </p:sp>
      <p:sp>
        <p:nvSpPr>
          <p:cNvPr id="4" name="TextBox 3">
            <a:extLst>
              <a:ext uri="{FF2B5EF4-FFF2-40B4-BE49-F238E27FC236}">
                <a16:creationId xmlns:a16="http://schemas.microsoft.com/office/drawing/2014/main" id="{1F522F26-FD5E-D52A-02A5-161470951954}"/>
              </a:ext>
            </a:extLst>
          </p:cNvPr>
          <p:cNvSpPr txBox="1"/>
          <p:nvPr/>
        </p:nvSpPr>
        <p:spPr>
          <a:xfrm>
            <a:off x="372613" y="707336"/>
            <a:ext cx="5344675" cy="4339650"/>
          </a:xfrm>
          <a:prstGeom prst="rect">
            <a:avLst/>
          </a:prstGeom>
          <a:noFill/>
        </p:spPr>
        <p:txBody>
          <a:bodyPr wrap="square" rtlCol="0">
            <a:spAutoFit/>
          </a:bodyPr>
          <a:lstStyle/>
          <a:p>
            <a:pPr marL="285750" indent="-285750">
              <a:buFont typeface="Arial" panose="020B0604020202020204" pitchFamily="34" charset="0"/>
              <a:buChar char="•"/>
            </a:pPr>
            <a:r>
              <a:rPr lang="en-US" dirty="0"/>
              <a:t>Removing outliers:</a:t>
            </a:r>
          </a:p>
          <a:p>
            <a:pPr marL="742950" lvl="1" indent="-285750">
              <a:buFont typeface="Arial" panose="020B0604020202020204" pitchFamily="34" charset="0"/>
              <a:buChar char="•"/>
            </a:pPr>
            <a:r>
              <a:rPr lang="en-US" sz="1600" dirty="0"/>
              <a:t>It also helped in balancing the majority and minority classes, since we found the outliers of positive stroke cases with respect to age and remove the lower limit including the instances that fell in that range. Though not much, the relative ratio at this point is 93 : 7 up better from 95:5.</a:t>
            </a:r>
          </a:p>
          <a:p>
            <a:endParaRPr lang="en-US" dirty="0"/>
          </a:p>
          <a:p>
            <a:pPr marL="285750" indent="-285750">
              <a:buFont typeface="Arial" panose="020B0604020202020204" pitchFamily="34" charset="0"/>
              <a:buChar char="•"/>
            </a:pPr>
            <a:r>
              <a:rPr lang="en-US" dirty="0"/>
              <a:t>Encoding the categorical features using One-Hot Encoder.</a:t>
            </a:r>
          </a:p>
          <a:p>
            <a:pPr marL="285750" indent="-285750">
              <a:buFont typeface="Arial" panose="020B0604020202020204" pitchFamily="34" charset="0"/>
              <a:buChar char="•"/>
            </a:pPr>
            <a:r>
              <a:rPr lang="en-US" dirty="0"/>
              <a:t>Splitting the data set into training and testing set (70:30).</a:t>
            </a:r>
          </a:p>
          <a:p>
            <a:pPr marL="285750" indent="-285750">
              <a:buFont typeface="Arial" panose="020B0604020202020204" pitchFamily="34" charset="0"/>
              <a:buChar char="•"/>
            </a:pPr>
            <a:r>
              <a:rPr lang="en-US" dirty="0"/>
              <a:t>Resampling using SMOTE (Synthetic Minority Oversampling).</a:t>
            </a:r>
          </a:p>
          <a:p>
            <a:pPr marL="742950" lvl="1" indent="-285750">
              <a:buFont typeface="Arial" panose="020B0604020202020204" pitchFamily="34" charset="0"/>
              <a:buChar char="•"/>
            </a:pPr>
            <a:r>
              <a:rPr lang="en-US" dirty="0"/>
              <a:t>This oversampling policy was used for training set alone, training class ratio(75:25).</a:t>
            </a:r>
          </a:p>
        </p:txBody>
      </p:sp>
      <p:pic>
        <p:nvPicPr>
          <p:cNvPr id="6" name="Picture 5" descr="A graph with a bar and a number&#10;&#10;Description automatically generated with medium confidence">
            <a:extLst>
              <a:ext uri="{FF2B5EF4-FFF2-40B4-BE49-F238E27FC236}">
                <a16:creationId xmlns:a16="http://schemas.microsoft.com/office/drawing/2014/main" id="{6A497713-1808-7081-4C1D-56ADE2781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720" y="0"/>
            <a:ext cx="2443280" cy="2448165"/>
          </a:xfrm>
          <a:prstGeom prst="rect">
            <a:avLst/>
          </a:prstGeom>
        </p:spPr>
      </p:pic>
      <p:pic>
        <p:nvPicPr>
          <p:cNvPr id="10" name="Picture 9" descr="A graph with numbers and a bar&#10;&#10;Description automatically generated with medium confidence">
            <a:extLst>
              <a:ext uri="{FF2B5EF4-FFF2-40B4-BE49-F238E27FC236}">
                <a16:creationId xmlns:a16="http://schemas.microsoft.com/office/drawing/2014/main" id="{61D0B703-F22B-2D56-28A0-068001B13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453" y="2571751"/>
            <a:ext cx="2432085" cy="2411196"/>
          </a:xfrm>
          <a:prstGeom prst="rect">
            <a:avLst/>
          </a:prstGeom>
        </p:spPr>
      </p:pic>
    </p:spTree>
    <p:extLst>
      <p:ext uri="{BB962C8B-B14F-4D97-AF65-F5344CB8AC3E}">
        <p14:creationId xmlns:p14="http://schemas.microsoft.com/office/powerpoint/2010/main" val="1791087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laceHolder 1"/>
          <p:cNvSpPr>
            <a:spLocks noGrp="1"/>
          </p:cNvSpPr>
          <p:nvPr>
            <p:ph type="title"/>
          </p:nvPr>
        </p:nvSpPr>
        <p:spPr>
          <a:xfrm>
            <a:off x="479160" y="313182"/>
            <a:ext cx="8182230" cy="937045"/>
          </a:xfrm>
          <a:prstGeom prst="rect">
            <a:avLst/>
          </a:prstGeom>
        </p:spPr>
        <p:txBody>
          <a:bodyPr vert="horz" lIns="91440" tIns="45720" rIns="91440" bIns="45720" rtlCol="0" anchor="ctr">
            <a:normAutofit/>
          </a:bodyPr>
          <a:lstStyle/>
          <a:p>
            <a:pPr defTabSz="914400"/>
            <a:r>
              <a:rPr lang="en-US" sz="5000" kern="1200" spc="-1">
                <a:solidFill>
                  <a:schemeClr val="tx1"/>
                </a:solidFill>
                <a:latin typeface="+mj-lt"/>
                <a:ea typeface="+mj-ea"/>
                <a:cs typeface="+mj-cs"/>
              </a:rPr>
              <a:t>Model selection</a:t>
            </a:r>
          </a:p>
        </p:txBody>
      </p:sp>
      <p:sp>
        <p:nvSpPr>
          <p:cNvPr id="4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 name="connsiteX0" fmla="*/ 0 w 3429000"/>
              <a:gd name="connsiteY0" fmla="*/ 0 h 13716"/>
              <a:gd name="connsiteX1" fmla="*/ 617220 w 3429000"/>
              <a:gd name="connsiteY1" fmla="*/ 0 h 13716"/>
              <a:gd name="connsiteX2" fmla="*/ 1200150 w 3429000"/>
              <a:gd name="connsiteY2" fmla="*/ 0 h 13716"/>
              <a:gd name="connsiteX3" fmla="*/ 1817370 w 3429000"/>
              <a:gd name="connsiteY3" fmla="*/ 0 h 13716"/>
              <a:gd name="connsiteX4" fmla="*/ 2503170 w 3429000"/>
              <a:gd name="connsiteY4" fmla="*/ 0 h 13716"/>
              <a:gd name="connsiteX5" fmla="*/ 3429000 w 3429000"/>
              <a:gd name="connsiteY5" fmla="*/ 0 h 13716"/>
              <a:gd name="connsiteX6" fmla="*/ 3429000 w 3429000"/>
              <a:gd name="connsiteY6" fmla="*/ 13716 h 13716"/>
              <a:gd name="connsiteX7" fmla="*/ 2743200 w 3429000"/>
              <a:gd name="connsiteY7" fmla="*/ 13716 h 13716"/>
              <a:gd name="connsiteX8" fmla="*/ 1988820 w 3429000"/>
              <a:gd name="connsiteY8" fmla="*/ 13716 h 13716"/>
              <a:gd name="connsiteX9" fmla="*/ 1405890 w 3429000"/>
              <a:gd name="connsiteY9" fmla="*/ 13716 h 13716"/>
              <a:gd name="connsiteX10" fmla="*/ 65151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78" y="4238"/>
                  <a:pt x="3429362" y="9645"/>
                  <a:pt x="3429000" y="13716"/>
                </a:cubicBezTo>
                <a:cubicBezTo>
                  <a:pt x="3212354" y="24300"/>
                  <a:pt x="3083619" y="-5408"/>
                  <a:pt x="2811780" y="13716"/>
                </a:cubicBezTo>
                <a:cubicBezTo>
                  <a:pt x="2533576" y="20486"/>
                  <a:pt x="2477440" y="15959"/>
                  <a:pt x="2228850" y="13716"/>
                </a:cubicBezTo>
                <a:cubicBezTo>
                  <a:pt x="2003657" y="-6415"/>
                  <a:pt x="1810789" y="13722"/>
                  <a:pt x="1543050" y="13716"/>
                </a:cubicBezTo>
                <a:cubicBezTo>
                  <a:pt x="1286635" y="-25734"/>
                  <a:pt x="1189418" y="17718"/>
                  <a:pt x="925830" y="13716"/>
                </a:cubicBezTo>
                <a:cubicBezTo>
                  <a:pt x="678389" y="-6959"/>
                  <a:pt x="367033" y="38662"/>
                  <a:pt x="0" y="13716"/>
                </a:cubicBezTo>
                <a:cubicBezTo>
                  <a:pt x="-950" y="8514"/>
                  <a:pt x="-119" y="3449"/>
                  <a:pt x="0" y="0"/>
                </a:cubicBezTo>
                <a:close/>
              </a:path>
              <a:path w="3429000" h="13716"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219" y="5403"/>
                  <a:pt x="3428159" y="9705"/>
                  <a:pt x="3429000" y="13716"/>
                </a:cubicBezTo>
                <a:cubicBezTo>
                  <a:pt x="3101445" y="-8012"/>
                  <a:pt x="2879434" y="29451"/>
                  <a:pt x="2743200" y="13716"/>
                </a:cubicBezTo>
                <a:cubicBezTo>
                  <a:pt x="2609544" y="9343"/>
                  <a:pt x="2334178" y="44077"/>
                  <a:pt x="1988820" y="13716"/>
                </a:cubicBezTo>
                <a:cubicBezTo>
                  <a:pt x="1620382" y="13563"/>
                  <a:pt x="1588099" y="-7567"/>
                  <a:pt x="1405890" y="13716"/>
                </a:cubicBezTo>
                <a:cubicBezTo>
                  <a:pt x="1266239" y="23975"/>
                  <a:pt x="867500" y="10636"/>
                  <a:pt x="651510" y="13716"/>
                </a:cubicBezTo>
                <a:cubicBezTo>
                  <a:pt x="445459" y="35533"/>
                  <a:pt x="119818" y="-28316"/>
                  <a:pt x="0" y="13716"/>
                </a:cubicBezTo>
                <a:cubicBezTo>
                  <a:pt x="242" y="7496"/>
                  <a:pt x="776" y="5947"/>
                  <a:pt x="0" y="0"/>
                </a:cubicBezTo>
                <a:close/>
              </a:path>
              <a:path w="3429000" h="13716"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104" y="3768"/>
                  <a:pt x="3429110" y="10153"/>
                  <a:pt x="3429000" y="13716"/>
                </a:cubicBezTo>
                <a:cubicBezTo>
                  <a:pt x="3250522" y="51451"/>
                  <a:pt x="3056248" y="-6129"/>
                  <a:pt x="2811780" y="13716"/>
                </a:cubicBezTo>
                <a:cubicBezTo>
                  <a:pt x="2534418" y="21986"/>
                  <a:pt x="2483107" y="15318"/>
                  <a:pt x="2228850" y="13716"/>
                </a:cubicBezTo>
                <a:cubicBezTo>
                  <a:pt x="1996093" y="-24934"/>
                  <a:pt x="1790611" y="30524"/>
                  <a:pt x="1543050" y="13716"/>
                </a:cubicBezTo>
                <a:cubicBezTo>
                  <a:pt x="1276188" y="-34299"/>
                  <a:pt x="1196665" y="-3522"/>
                  <a:pt x="925830" y="13716"/>
                </a:cubicBezTo>
                <a:cubicBezTo>
                  <a:pt x="718623" y="56844"/>
                  <a:pt x="374628" y="20467"/>
                  <a:pt x="0" y="13716"/>
                </a:cubicBezTo>
                <a:cubicBezTo>
                  <a:pt x="84" y="8233"/>
                  <a:pt x="-347" y="31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p:nvPr/>
        </p:nvPicPr>
        <p:blipFill>
          <a:blip r:embed="rId2"/>
          <a:stretch/>
        </p:blipFill>
        <p:spPr>
          <a:xfrm>
            <a:off x="432759" y="1975104"/>
            <a:ext cx="8276196" cy="2689764"/>
          </a:xfrm>
          <a:prstGeom prst="rect">
            <a:avLst/>
          </a:prstGeom>
        </p:spPr>
      </p:pic>
    </p:spTree>
    <p:extLst>
      <p:ext uri="{BB962C8B-B14F-4D97-AF65-F5344CB8AC3E}">
        <p14:creationId xmlns:p14="http://schemas.microsoft.com/office/powerpoint/2010/main" val="2450920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57A3F-471B-9209-B532-B34666F12C21}"/>
              </a:ext>
            </a:extLst>
          </p:cNvPr>
          <p:cNvSpPr txBox="1"/>
          <p:nvPr/>
        </p:nvSpPr>
        <p:spPr>
          <a:xfrm>
            <a:off x="907080" y="281176"/>
            <a:ext cx="7635250" cy="523220"/>
          </a:xfrm>
          <a:prstGeom prst="rect">
            <a:avLst/>
          </a:prstGeom>
          <a:noFill/>
        </p:spPr>
        <p:txBody>
          <a:bodyPr wrap="square" rtlCol="0">
            <a:spAutoFit/>
          </a:bodyPr>
          <a:lstStyle/>
          <a:p>
            <a:r>
              <a:rPr lang="en-US" sz="2800" b="1" dirty="0"/>
              <a:t>Models and Strategies Performance Comparison</a:t>
            </a:r>
            <a:r>
              <a:rPr lang="en-US" dirty="0"/>
              <a:t>:</a:t>
            </a:r>
          </a:p>
        </p:txBody>
      </p:sp>
      <p:sp>
        <p:nvSpPr>
          <p:cNvPr id="3" name="TextBox 2">
            <a:extLst>
              <a:ext uri="{FF2B5EF4-FFF2-40B4-BE49-F238E27FC236}">
                <a16:creationId xmlns:a16="http://schemas.microsoft.com/office/drawing/2014/main" id="{8DB02D6E-FF16-300F-EF37-D2FAC767CFF2}"/>
              </a:ext>
            </a:extLst>
          </p:cNvPr>
          <p:cNvSpPr txBox="1"/>
          <p:nvPr/>
        </p:nvSpPr>
        <p:spPr>
          <a:xfrm>
            <a:off x="601670" y="981961"/>
            <a:ext cx="1985165" cy="1292662"/>
          </a:xfrm>
          <a:prstGeom prst="rect">
            <a:avLst/>
          </a:prstGeom>
          <a:noFill/>
        </p:spPr>
        <p:txBody>
          <a:bodyPr wrap="square" rtlCol="0">
            <a:spAutoFit/>
          </a:bodyPr>
          <a:lstStyle/>
          <a:p>
            <a:pPr marL="285750" indent="-285750">
              <a:buFont typeface="Arial" panose="020B0604020202020204" pitchFamily="34" charset="0"/>
              <a:buChar char="•"/>
            </a:pPr>
            <a:r>
              <a:rPr lang="en-US" dirty="0"/>
              <a:t>Performance metrics utilized:</a:t>
            </a:r>
          </a:p>
          <a:p>
            <a:pPr marL="742950" lvl="1" indent="-285750">
              <a:buFont typeface="Arial" panose="020B0604020202020204" pitchFamily="34" charset="0"/>
              <a:buChar char="•"/>
            </a:pPr>
            <a:r>
              <a:rPr lang="en-US" sz="1400" dirty="0"/>
              <a:t>Accuracy.</a:t>
            </a:r>
          </a:p>
          <a:p>
            <a:pPr marL="742950" lvl="1" indent="-285750">
              <a:buFont typeface="Arial" panose="020B0604020202020204" pitchFamily="34" charset="0"/>
              <a:buChar char="•"/>
            </a:pPr>
            <a:r>
              <a:rPr lang="en-US" sz="1400" dirty="0"/>
              <a:t>Precision.</a:t>
            </a:r>
          </a:p>
          <a:p>
            <a:pPr marL="742950" lvl="1" indent="-285750">
              <a:buFont typeface="Arial" panose="020B0604020202020204" pitchFamily="34" charset="0"/>
              <a:buChar char="•"/>
            </a:pPr>
            <a:r>
              <a:rPr lang="en-US" sz="1400" dirty="0"/>
              <a:t>Recall.</a:t>
            </a:r>
          </a:p>
        </p:txBody>
      </p:sp>
      <p:sp>
        <p:nvSpPr>
          <p:cNvPr id="6" name="TextBox 5">
            <a:extLst>
              <a:ext uri="{FF2B5EF4-FFF2-40B4-BE49-F238E27FC236}">
                <a16:creationId xmlns:a16="http://schemas.microsoft.com/office/drawing/2014/main" id="{B117F720-0D39-AAD7-E65A-74ACFFE7D989}"/>
              </a:ext>
            </a:extLst>
          </p:cNvPr>
          <p:cNvSpPr txBox="1"/>
          <p:nvPr/>
        </p:nvSpPr>
        <p:spPr>
          <a:xfrm>
            <a:off x="601670" y="2877160"/>
            <a:ext cx="4275740" cy="1446550"/>
          </a:xfrm>
          <a:prstGeom prst="rect">
            <a:avLst/>
          </a:prstGeom>
          <a:noFill/>
        </p:spPr>
        <p:txBody>
          <a:bodyPr wrap="square" rtlCol="0">
            <a:spAutoFit/>
          </a:bodyPr>
          <a:lstStyle/>
          <a:p>
            <a:pPr marL="285750" indent="-285750">
              <a:buFont typeface="Arial" panose="020B0604020202020204" pitchFamily="34" charset="0"/>
              <a:buChar char="•"/>
            </a:pPr>
            <a:r>
              <a:rPr lang="en-US" dirty="0"/>
              <a:t>Models used:</a:t>
            </a:r>
          </a:p>
          <a:p>
            <a:pPr marL="742950" lvl="1" indent="-285750">
              <a:buFont typeface="Arial" panose="020B0604020202020204" pitchFamily="34" charset="0"/>
              <a:buChar char="•"/>
            </a:pPr>
            <a:r>
              <a:rPr lang="en-US" sz="1400" dirty="0"/>
              <a:t>Random Forest Classifier</a:t>
            </a:r>
          </a:p>
          <a:p>
            <a:pPr marL="742950" lvl="1" indent="-285750">
              <a:buFont typeface="Arial" panose="020B0604020202020204" pitchFamily="34" charset="0"/>
              <a:buChar char="•"/>
            </a:pPr>
            <a:r>
              <a:rPr lang="en-US" sz="1400" dirty="0"/>
              <a:t>SVM</a:t>
            </a:r>
          </a:p>
          <a:p>
            <a:pPr marL="742950" lvl="1" indent="-285750">
              <a:buFont typeface="Arial" panose="020B0604020202020204" pitchFamily="34" charset="0"/>
              <a:buChar char="•"/>
            </a:pPr>
            <a:r>
              <a:rPr lang="en-US" sz="1400" dirty="0"/>
              <a:t>Logistic Regression</a:t>
            </a:r>
          </a:p>
          <a:p>
            <a:pPr marL="742950" lvl="1" indent="-285750">
              <a:buFont typeface="Arial" panose="020B0604020202020204" pitchFamily="34" charset="0"/>
              <a:buChar char="•"/>
            </a:pPr>
            <a:r>
              <a:rPr lang="en-US" sz="1400" dirty="0"/>
              <a:t>Decision Tree</a:t>
            </a:r>
          </a:p>
          <a:p>
            <a:pPr marL="742950" lvl="1" indent="-285750">
              <a:buFont typeface="Arial" panose="020B0604020202020204" pitchFamily="34" charset="0"/>
              <a:buChar char="•"/>
            </a:pPr>
            <a:r>
              <a:rPr lang="en-US" sz="1400" dirty="0"/>
              <a:t>Stochastic Gradient Descent.</a:t>
            </a:r>
          </a:p>
        </p:txBody>
      </p:sp>
      <p:sp>
        <p:nvSpPr>
          <p:cNvPr id="7" name="TextBox 6">
            <a:extLst>
              <a:ext uri="{FF2B5EF4-FFF2-40B4-BE49-F238E27FC236}">
                <a16:creationId xmlns:a16="http://schemas.microsoft.com/office/drawing/2014/main" id="{012DCE8C-4419-408E-1764-ADD3F50C45EF}"/>
              </a:ext>
            </a:extLst>
          </p:cNvPr>
          <p:cNvSpPr txBox="1"/>
          <p:nvPr/>
        </p:nvSpPr>
        <p:spPr>
          <a:xfrm>
            <a:off x="4572000" y="981961"/>
            <a:ext cx="4428445" cy="1231106"/>
          </a:xfrm>
          <a:prstGeom prst="rect">
            <a:avLst/>
          </a:prstGeom>
          <a:noFill/>
        </p:spPr>
        <p:txBody>
          <a:bodyPr wrap="square" rtlCol="0">
            <a:spAutoFit/>
          </a:bodyPr>
          <a:lstStyle/>
          <a:p>
            <a:pPr marL="285750" indent="-285750">
              <a:buFont typeface="Arial" panose="020B0604020202020204" pitchFamily="34" charset="0"/>
              <a:buChar char="•"/>
            </a:pPr>
            <a:r>
              <a:rPr lang="en-US" dirty="0"/>
              <a:t>Strategies used:</a:t>
            </a:r>
          </a:p>
          <a:p>
            <a:pPr marL="742950" lvl="1" indent="-285750">
              <a:buFont typeface="Arial" panose="020B0604020202020204" pitchFamily="34" charset="0"/>
              <a:buChar char="•"/>
            </a:pPr>
            <a:r>
              <a:rPr lang="en-US" sz="1400" dirty="0"/>
              <a:t>Default Parameters (No Grid Search)</a:t>
            </a:r>
          </a:p>
          <a:p>
            <a:pPr marL="742950" lvl="1" indent="-285750">
              <a:buFont typeface="Arial" panose="020B0604020202020204" pitchFamily="34" charset="0"/>
              <a:buChar char="•"/>
            </a:pPr>
            <a:r>
              <a:rPr lang="en-US" sz="1400" dirty="0"/>
              <a:t>Grid Search for hyperparameter space.</a:t>
            </a:r>
          </a:p>
          <a:p>
            <a:pPr marL="742950" lvl="1" indent="-285750">
              <a:buFont typeface="Arial" panose="020B0604020202020204" pitchFamily="34" charset="0"/>
              <a:buChar char="•"/>
            </a:pPr>
            <a:r>
              <a:rPr lang="en-US" sz="1400" dirty="0"/>
              <a:t>Feature Filtering process and training based on most important 7 features.</a:t>
            </a:r>
          </a:p>
        </p:txBody>
      </p:sp>
      <p:sp>
        <p:nvSpPr>
          <p:cNvPr id="8" name="TextBox 7">
            <a:extLst>
              <a:ext uri="{FF2B5EF4-FFF2-40B4-BE49-F238E27FC236}">
                <a16:creationId xmlns:a16="http://schemas.microsoft.com/office/drawing/2014/main" id="{3DF3A085-0591-D25B-6527-0D629E94FCAE}"/>
              </a:ext>
            </a:extLst>
          </p:cNvPr>
          <p:cNvSpPr txBox="1"/>
          <p:nvPr/>
        </p:nvSpPr>
        <p:spPr>
          <a:xfrm>
            <a:off x="4572000" y="2877160"/>
            <a:ext cx="4275740" cy="1877437"/>
          </a:xfrm>
          <a:prstGeom prst="rect">
            <a:avLst/>
          </a:prstGeom>
          <a:noFill/>
        </p:spPr>
        <p:txBody>
          <a:bodyPr wrap="square" rtlCol="0">
            <a:spAutoFit/>
          </a:bodyPr>
          <a:lstStyle/>
          <a:p>
            <a:pPr marL="285750" indent="-285750">
              <a:buFont typeface="Arial" panose="020B0604020202020204" pitchFamily="34" charset="0"/>
              <a:buChar char="•"/>
            </a:pPr>
            <a:r>
              <a:rPr lang="en-US" dirty="0"/>
              <a:t>Features Selected:</a:t>
            </a:r>
          </a:p>
          <a:p>
            <a:pPr marL="742950" lvl="1" indent="-285750">
              <a:buFont typeface="Arial" panose="020B0604020202020204" pitchFamily="34" charset="0"/>
              <a:buChar char="•"/>
            </a:pPr>
            <a:r>
              <a:rPr lang="en-US" sz="1400" dirty="0"/>
              <a:t>Average Glucose Level</a:t>
            </a:r>
          </a:p>
          <a:p>
            <a:pPr marL="742950" lvl="1" indent="-285750">
              <a:buFont typeface="Arial" panose="020B0604020202020204" pitchFamily="34" charset="0"/>
              <a:buChar char="•"/>
            </a:pPr>
            <a:r>
              <a:rPr lang="en-US" sz="1400" dirty="0"/>
              <a:t>Age</a:t>
            </a:r>
          </a:p>
          <a:p>
            <a:pPr marL="742950" lvl="1" indent="-285750">
              <a:buFont typeface="Arial" panose="020B0604020202020204" pitchFamily="34" charset="0"/>
              <a:buChar char="•"/>
            </a:pPr>
            <a:r>
              <a:rPr lang="en-US" sz="1400" dirty="0"/>
              <a:t>Hypertension</a:t>
            </a:r>
          </a:p>
          <a:p>
            <a:pPr marL="742950" lvl="1" indent="-285750">
              <a:buFont typeface="Arial" panose="020B0604020202020204" pitchFamily="34" charset="0"/>
              <a:buChar char="•"/>
            </a:pPr>
            <a:r>
              <a:rPr lang="en-US" sz="1400" dirty="0"/>
              <a:t>Heart Disease</a:t>
            </a:r>
          </a:p>
          <a:p>
            <a:pPr marL="742950" lvl="1" indent="-285750">
              <a:buFont typeface="Arial" panose="020B0604020202020204" pitchFamily="34" charset="0"/>
              <a:buChar char="•"/>
            </a:pPr>
            <a:r>
              <a:rPr lang="en-US" sz="1400" dirty="0"/>
              <a:t>Residence Type</a:t>
            </a:r>
          </a:p>
          <a:p>
            <a:pPr marL="742950" lvl="1" indent="-285750">
              <a:buFont typeface="Arial" panose="020B0604020202020204" pitchFamily="34" charset="0"/>
              <a:buChar char="•"/>
            </a:pPr>
            <a:r>
              <a:rPr lang="en-US" sz="1400" dirty="0"/>
              <a:t>Work type: Self-Employed</a:t>
            </a:r>
          </a:p>
          <a:p>
            <a:pPr marL="742950" lvl="1" indent="-285750">
              <a:buFont typeface="Arial" panose="020B0604020202020204" pitchFamily="34" charset="0"/>
              <a:buChar char="•"/>
            </a:pPr>
            <a:r>
              <a:rPr lang="en-US" sz="1400" dirty="0"/>
              <a:t>Smoking Status: Smokes</a:t>
            </a:r>
          </a:p>
        </p:txBody>
      </p:sp>
    </p:spTree>
    <p:extLst>
      <p:ext uri="{BB962C8B-B14F-4D97-AF65-F5344CB8AC3E}">
        <p14:creationId xmlns:p14="http://schemas.microsoft.com/office/powerpoint/2010/main" val="1480319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5317"/>
            <a:ext cx="5056386" cy="442341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different colored bars&#10;&#10;Description automatically generated">
            <a:extLst>
              <a:ext uri="{FF2B5EF4-FFF2-40B4-BE49-F238E27FC236}">
                <a16:creationId xmlns:a16="http://schemas.microsoft.com/office/drawing/2014/main" id="{1E50E8D9-65F4-F965-49D7-EC6326E0E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85" y="774186"/>
            <a:ext cx="4807563" cy="3605671"/>
          </a:xfrm>
          <a:prstGeom prst="rect">
            <a:avLst/>
          </a:prstGeom>
        </p:spPr>
      </p:pic>
      <p:sp>
        <p:nvSpPr>
          <p:cNvPr id="22" name="Rectangle 15">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360045"/>
            <a:ext cx="3135249" cy="2091055"/>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different colored bars&#10;&#10;Description automatically generated">
            <a:extLst>
              <a:ext uri="{FF2B5EF4-FFF2-40B4-BE49-F238E27FC236}">
                <a16:creationId xmlns:a16="http://schemas.microsoft.com/office/drawing/2014/main" id="{6984E4A4-2983-4525-7306-1414902487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9682" y="482600"/>
            <a:ext cx="2475653" cy="1856740"/>
          </a:xfrm>
          <a:prstGeom prst="rect">
            <a:avLst/>
          </a:prstGeom>
        </p:spPr>
      </p:pic>
      <p:sp>
        <p:nvSpPr>
          <p:cNvPr id="23" name="Rectangle 17">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702752"/>
            <a:ext cx="3135249" cy="2091056"/>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number of numbers&#10;&#10;Description automatically generated with medium confidence">
            <a:extLst>
              <a:ext uri="{FF2B5EF4-FFF2-40B4-BE49-F238E27FC236}">
                <a16:creationId xmlns:a16="http://schemas.microsoft.com/office/drawing/2014/main" id="{FF42A8E1-B4B7-EAF5-947F-FB99552B83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1693" y="2811145"/>
            <a:ext cx="2471630" cy="1853723"/>
          </a:xfrm>
          <a:prstGeom prst="rect">
            <a:avLst/>
          </a:prstGeom>
        </p:spPr>
      </p:pic>
    </p:spTree>
    <p:extLst>
      <p:ext uri="{BB962C8B-B14F-4D97-AF65-F5344CB8AC3E}">
        <p14:creationId xmlns:p14="http://schemas.microsoft.com/office/powerpoint/2010/main" val="1383758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1209</TotalTime>
  <Words>629</Words>
  <Application>Microsoft Office PowerPoint</Application>
  <PresentationFormat>On-screen Show (16:9)</PresentationFormat>
  <Paragraphs>157</Paragraphs>
  <Slides>14</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Courier New</vt:lpstr>
      <vt:lpstr>Franklin Gothic Medium</vt:lpstr>
      <vt:lpstr>Wingdings</vt:lpstr>
      <vt:lpstr>Office Theme</vt:lpstr>
      <vt:lpstr>Heart Stroke  Prediction:</vt:lpstr>
      <vt:lpstr>Predicting Heart Stroke:</vt:lpstr>
      <vt:lpstr>Exploratory Data Analysis:</vt:lpstr>
      <vt:lpstr>Imbalanced Data</vt:lpstr>
      <vt:lpstr>Data Distribution:</vt:lpstr>
      <vt:lpstr>PowerPoint Presentation</vt:lpstr>
      <vt:lpstr>Model selection</vt:lpstr>
      <vt:lpstr>PowerPoint Presentation</vt:lpstr>
      <vt:lpstr>PowerPoint Presentation</vt:lpstr>
      <vt:lpstr>PowerPoint Presentation</vt:lpstr>
      <vt:lpstr>PowerPoint Presentation</vt:lpstr>
      <vt:lpstr>PowerPoint Presentation</vt:lpstr>
      <vt:lpstr>PowerPoint Presentation</vt:lpstr>
      <vt:lpstr>After the approve from the patient the data is send to the server and return the prediction about stroke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Hassan Mehmood</cp:lastModifiedBy>
  <cp:revision>168</cp:revision>
  <dcterms:created xsi:type="dcterms:W3CDTF">2013-08-21T19:17:07Z</dcterms:created>
  <dcterms:modified xsi:type="dcterms:W3CDTF">2023-09-26T06:26:04Z</dcterms:modified>
</cp:coreProperties>
</file>